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21" r:id="rId5"/>
    <p:sldId id="311" r:id="rId6"/>
    <p:sldId id="314" r:id="rId7"/>
    <p:sldId id="312" r:id="rId8"/>
    <p:sldId id="329" r:id="rId9"/>
    <p:sldId id="333" r:id="rId10"/>
    <p:sldId id="332" r:id="rId11"/>
    <p:sldId id="324" r:id="rId12"/>
    <p:sldId id="323" r:id="rId13"/>
    <p:sldId id="328" r:id="rId14"/>
    <p:sldId id="330" r:id="rId15"/>
    <p:sldId id="331" r:id="rId16"/>
    <p:sldId id="316" r:id="rId17"/>
    <p:sldId id="319" r:id="rId18"/>
    <p:sldId id="325" r:id="rId19"/>
    <p:sldId id="317" r:id="rId20"/>
    <p:sldId id="31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11/28/2024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11/28/2024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11/28/2024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11/28/2024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11/28/2024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11/28/2024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11/28/2024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11/28/2024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11/28/2024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11/28/2024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sv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3.png"/><Relationship Id="rId7" Type="http://schemas.openxmlformats.org/officeDocument/2006/relationships/image" Target="../media/image19.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5.sv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1.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648929" y="4748940"/>
            <a:ext cx="6269347" cy="648969"/>
          </a:xfrm>
        </p:spPr>
        <p:txBody>
          <a:bodyPr>
            <a:normAutofit fontScale="85000" lnSpcReduction="10000"/>
          </a:bodyPr>
          <a:lstStyle/>
          <a:p>
            <a:r>
              <a:rPr lang="en-US" dirty="0" err="1"/>
              <a:t>Mern</a:t>
            </a:r>
            <a:r>
              <a:rPr lang="en-US" dirty="0"/>
              <a:t> stack powered by </a:t>
            </a:r>
            <a:r>
              <a:rPr lang="en-US" sz="3300" b="1" dirty="0" err="1">
                <a:solidFill>
                  <a:srgbClr val="00B050"/>
                </a:solidFill>
                <a:latin typeface="Arial Black" panose="020B0A04020102020204" pitchFamily="34" charset="0"/>
              </a:rPr>
              <a:t>mongodb</a:t>
            </a:r>
            <a:endParaRPr lang="en-US" sz="2400" b="1" dirty="0">
              <a:solidFill>
                <a:srgbClr val="00B050"/>
              </a:solidFill>
              <a:latin typeface="Arial Black" panose="020B0A04020102020204" pitchFamily="34" charset="0"/>
            </a:endParaRP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Head with gears with solid fill">
            <a:extLst>
              <a:ext uri="{FF2B5EF4-FFF2-40B4-BE49-F238E27FC236}">
                <a16:creationId xmlns:a16="http://schemas.microsoft.com/office/drawing/2014/main" id="{F756785E-D551-3489-47B0-2DDDE42EB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6802" y="5397909"/>
            <a:ext cx="1282012" cy="1282012"/>
          </a:xfrm>
          <a:prstGeom prst="rect">
            <a:avLst/>
          </a:prstGeom>
        </p:spPr>
      </p:pic>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648929" y="1376516"/>
            <a:ext cx="7289519" cy="2948596"/>
          </a:xfrm>
        </p:spPr>
        <p:txBody>
          <a:bodyPr>
            <a:noAutofit/>
          </a:bodyPr>
          <a:lstStyle/>
          <a:p>
            <a:r>
              <a:rPr lang="en-US" sz="6000" b="1" dirty="0">
                <a:effectLst/>
                <a:latin typeface="Agency FB" panose="020B0503020202020204" pitchFamily="34" charset="0"/>
                <a:ea typeface="Times New Roman" panose="02020603050405020304" pitchFamily="18" charset="0"/>
              </a:rPr>
              <a:t>ONLINE </a:t>
            </a:r>
            <a:r>
              <a:rPr lang="en-US" sz="6000" b="1" dirty="0">
                <a:solidFill>
                  <a:srgbClr val="FF0000"/>
                </a:solidFill>
                <a:effectLst/>
                <a:latin typeface="Agency FB" panose="020B0503020202020204" pitchFamily="34" charset="0"/>
                <a:ea typeface="Times New Roman" panose="02020603050405020304" pitchFamily="18" charset="0"/>
              </a:rPr>
              <a:t>COMPLAINT REGISTRATION </a:t>
            </a:r>
            <a:r>
              <a:rPr lang="en-US" sz="6000" dirty="0">
                <a:effectLst/>
                <a:latin typeface="Agency FB" panose="020B0503020202020204" pitchFamily="34" charset="0"/>
                <a:ea typeface="Times New Roman" panose="02020603050405020304" pitchFamily="18" charset="0"/>
              </a:rPr>
              <a:t>&amp;</a:t>
            </a:r>
            <a:r>
              <a:rPr lang="en-US" sz="6000" b="1" dirty="0">
                <a:effectLst/>
                <a:latin typeface="Agency FB" panose="020B0503020202020204" pitchFamily="34" charset="0"/>
                <a:ea typeface="Times New Roman" panose="02020603050405020304" pitchFamily="18" charset="0"/>
              </a:rPr>
              <a:t> MANAGEMENT SYSTEM</a:t>
            </a:r>
            <a:endParaRPr lang="en-US" sz="6000" b="1" dirty="0">
              <a:ln>
                <a:solidFill>
                  <a:sysClr val="windowText" lastClr="000000"/>
                </a:solidFill>
              </a:ln>
              <a:solidFill>
                <a:schemeClr val="bg1"/>
              </a:solidFill>
              <a:latin typeface="Agency FB" panose="020B0503020202020204" pitchFamily="34" charset="0"/>
            </a:endParaRPr>
          </a:p>
        </p:txBody>
      </p:sp>
      <p:pic>
        <p:nvPicPr>
          <p:cNvPr id="4" name="Picture 4" descr="Public Complaint Registration App by Piyush on Dribbble">
            <a:extLst>
              <a:ext uri="{FF2B5EF4-FFF2-40B4-BE49-F238E27FC236}">
                <a16:creationId xmlns:a16="http://schemas.microsoft.com/office/drawing/2014/main" id="{038F9298-8AFD-E6BA-CA71-EC082EE180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9378"/>
          <a:stretch/>
        </p:blipFill>
        <p:spPr bwMode="auto">
          <a:xfrm>
            <a:off x="6648707" y="-7"/>
            <a:ext cx="5543293" cy="6857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025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0EE709-85A1-C864-9ECB-D667B8A8BFCC}"/>
              </a:ext>
            </a:extLst>
          </p:cNvPr>
          <p:cNvSpPr txBox="1"/>
          <p:nvPr/>
        </p:nvSpPr>
        <p:spPr>
          <a:xfrm>
            <a:off x="678425" y="725287"/>
            <a:ext cx="2946640" cy="769441"/>
          </a:xfrm>
          <a:prstGeom prst="rect">
            <a:avLst/>
          </a:prstGeom>
          <a:noFill/>
        </p:spPr>
        <p:txBody>
          <a:bodyPr wrap="none" rtlCol="0">
            <a:spAutoFit/>
          </a:bodyPr>
          <a:lstStyle/>
          <a:p>
            <a:r>
              <a:rPr lang="en-US" sz="4400" b="1" dirty="0">
                <a:latin typeface="+mj-lt"/>
              </a:rPr>
              <a:t>RESULTS</a:t>
            </a:r>
            <a:endParaRPr lang="en-IN" sz="4000" b="1" dirty="0">
              <a:latin typeface="+mj-lt"/>
            </a:endParaRPr>
          </a:p>
        </p:txBody>
      </p:sp>
      <p:pic>
        <p:nvPicPr>
          <p:cNvPr id="2" name="Picture 1">
            <a:extLst>
              <a:ext uri="{FF2B5EF4-FFF2-40B4-BE49-F238E27FC236}">
                <a16:creationId xmlns:a16="http://schemas.microsoft.com/office/drawing/2014/main" id="{8277221A-9E33-12DC-B973-8A6448937134}"/>
              </a:ext>
            </a:extLst>
          </p:cNvPr>
          <p:cNvPicPr>
            <a:picLocks noChangeAspect="1"/>
          </p:cNvPicPr>
          <p:nvPr/>
        </p:nvPicPr>
        <p:blipFill>
          <a:blip r:embed="rId2"/>
          <a:stretch>
            <a:fillRect/>
          </a:stretch>
        </p:blipFill>
        <p:spPr>
          <a:xfrm>
            <a:off x="514933" y="1983712"/>
            <a:ext cx="5905531" cy="376428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F3762F6F-40CF-9061-ED42-4DCA7154F022}"/>
              </a:ext>
            </a:extLst>
          </p:cNvPr>
          <p:cNvPicPr>
            <a:picLocks noChangeAspect="1"/>
          </p:cNvPicPr>
          <p:nvPr/>
        </p:nvPicPr>
        <p:blipFill>
          <a:blip r:embed="rId3"/>
          <a:stretch>
            <a:fillRect/>
          </a:stretch>
        </p:blipFill>
        <p:spPr>
          <a:xfrm>
            <a:off x="6687010" y="1983713"/>
            <a:ext cx="5151027" cy="37642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0422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495DD-1510-1BD8-A758-DC31C269C59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6BD40BA-D261-F1B8-430A-2E41B36CB1CA}"/>
              </a:ext>
            </a:extLst>
          </p:cNvPr>
          <p:cNvSpPr txBox="1"/>
          <p:nvPr/>
        </p:nvSpPr>
        <p:spPr>
          <a:xfrm>
            <a:off x="678425" y="725287"/>
            <a:ext cx="2946640" cy="769441"/>
          </a:xfrm>
          <a:prstGeom prst="rect">
            <a:avLst/>
          </a:prstGeom>
          <a:noFill/>
        </p:spPr>
        <p:txBody>
          <a:bodyPr wrap="none" rtlCol="0">
            <a:spAutoFit/>
          </a:bodyPr>
          <a:lstStyle/>
          <a:p>
            <a:r>
              <a:rPr lang="en-US" sz="4400" b="1" dirty="0">
                <a:latin typeface="+mj-lt"/>
              </a:rPr>
              <a:t>RESULTS</a:t>
            </a:r>
            <a:endParaRPr lang="en-IN" sz="4000" b="1" dirty="0">
              <a:latin typeface="+mj-lt"/>
            </a:endParaRPr>
          </a:p>
        </p:txBody>
      </p:sp>
      <p:pic>
        <p:nvPicPr>
          <p:cNvPr id="3" name="Picture 2">
            <a:extLst>
              <a:ext uri="{FF2B5EF4-FFF2-40B4-BE49-F238E27FC236}">
                <a16:creationId xmlns:a16="http://schemas.microsoft.com/office/drawing/2014/main" id="{64496ED9-E1AD-6DFB-2BC3-4FA17D9758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7661" y="1629488"/>
            <a:ext cx="4988349" cy="2264084"/>
          </a:xfrm>
          <a:prstGeom prst="rect">
            <a:avLst/>
          </a:prstGeom>
        </p:spPr>
      </p:pic>
      <p:pic>
        <p:nvPicPr>
          <p:cNvPr id="5" name="Picture 4">
            <a:extLst>
              <a:ext uri="{FF2B5EF4-FFF2-40B4-BE49-F238E27FC236}">
                <a16:creationId xmlns:a16="http://schemas.microsoft.com/office/drawing/2014/main" id="{EAA32553-63D4-C048-B952-923B599127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976" y="1629488"/>
            <a:ext cx="4926272" cy="2264085"/>
          </a:xfrm>
          <a:prstGeom prst="rect">
            <a:avLst/>
          </a:prstGeom>
        </p:spPr>
      </p:pic>
      <p:pic>
        <p:nvPicPr>
          <p:cNvPr id="7" name="Picture 6">
            <a:extLst>
              <a:ext uri="{FF2B5EF4-FFF2-40B4-BE49-F238E27FC236}">
                <a16:creationId xmlns:a16="http://schemas.microsoft.com/office/drawing/2014/main" id="{EB222EE5-2173-6DAC-4EEA-1DF7D1F25BED}"/>
              </a:ext>
            </a:extLst>
          </p:cNvPr>
          <p:cNvPicPr>
            <a:picLocks noChangeAspect="1"/>
          </p:cNvPicPr>
          <p:nvPr/>
        </p:nvPicPr>
        <p:blipFill rotWithShape="1">
          <a:blip r:embed="rId4"/>
          <a:srcRect b="13905"/>
          <a:stretch/>
        </p:blipFill>
        <p:spPr bwMode="auto">
          <a:xfrm>
            <a:off x="1076261" y="4028333"/>
            <a:ext cx="4888987" cy="1898767"/>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00638ECB-CEA4-1E3C-01DC-883CD6A841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7661" y="3976668"/>
            <a:ext cx="4988349" cy="2279271"/>
          </a:xfrm>
          <a:prstGeom prst="rect">
            <a:avLst/>
          </a:prstGeom>
        </p:spPr>
      </p:pic>
      <p:pic>
        <p:nvPicPr>
          <p:cNvPr id="9" name="Graphic 8" descr="Gears with solid fill">
            <a:extLst>
              <a:ext uri="{FF2B5EF4-FFF2-40B4-BE49-F238E27FC236}">
                <a16:creationId xmlns:a16="http://schemas.microsoft.com/office/drawing/2014/main" id="{71468E6D-AD7A-F90E-2E61-99E0D4E5AE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206475" y="836463"/>
            <a:ext cx="471950" cy="471950"/>
          </a:xfrm>
          <a:prstGeom prst="rect">
            <a:avLst/>
          </a:prstGeom>
        </p:spPr>
      </p:pic>
      <p:pic>
        <p:nvPicPr>
          <p:cNvPr id="11" name="Graphic 10" descr="Internet with solid fill">
            <a:extLst>
              <a:ext uri="{FF2B5EF4-FFF2-40B4-BE49-F238E27FC236}">
                <a16:creationId xmlns:a16="http://schemas.microsoft.com/office/drawing/2014/main" id="{0B5DB9B1-BA86-9BAF-FA2B-5D385E872F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10805599" y="267043"/>
            <a:ext cx="1138839" cy="1138839"/>
          </a:xfrm>
          <a:prstGeom prst="rect">
            <a:avLst/>
          </a:prstGeom>
        </p:spPr>
      </p:pic>
    </p:spTree>
    <p:extLst>
      <p:ext uri="{BB962C8B-B14F-4D97-AF65-F5344CB8AC3E}">
        <p14:creationId xmlns:p14="http://schemas.microsoft.com/office/powerpoint/2010/main" val="2969265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7CD85-4250-90A6-4A9D-A17E03EF924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2542A15-2B70-2E2C-9898-CFA1302A777C}"/>
              </a:ext>
            </a:extLst>
          </p:cNvPr>
          <p:cNvSpPr txBox="1"/>
          <p:nvPr/>
        </p:nvSpPr>
        <p:spPr>
          <a:xfrm>
            <a:off x="678425" y="725287"/>
            <a:ext cx="2946640" cy="769441"/>
          </a:xfrm>
          <a:prstGeom prst="rect">
            <a:avLst/>
          </a:prstGeom>
          <a:noFill/>
        </p:spPr>
        <p:txBody>
          <a:bodyPr wrap="none" rtlCol="0">
            <a:spAutoFit/>
          </a:bodyPr>
          <a:lstStyle/>
          <a:p>
            <a:r>
              <a:rPr lang="en-US" sz="4400" b="1" dirty="0">
                <a:latin typeface="+mj-lt"/>
              </a:rPr>
              <a:t>RESULTS</a:t>
            </a:r>
            <a:endParaRPr lang="en-IN" sz="4000" b="1" dirty="0">
              <a:latin typeface="+mj-lt"/>
            </a:endParaRPr>
          </a:p>
        </p:txBody>
      </p:sp>
      <p:pic>
        <p:nvPicPr>
          <p:cNvPr id="2" name="Picture 1">
            <a:extLst>
              <a:ext uri="{FF2B5EF4-FFF2-40B4-BE49-F238E27FC236}">
                <a16:creationId xmlns:a16="http://schemas.microsoft.com/office/drawing/2014/main" id="{8DC50EDE-8014-017E-B011-7142378C3634}"/>
              </a:ext>
            </a:extLst>
          </p:cNvPr>
          <p:cNvPicPr>
            <a:picLocks noChangeAspect="1"/>
          </p:cNvPicPr>
          <p:nvPr/>
        </p:nvPicPr>
        <p:blipFill>
          <a:blip r:embed="rId2"/>
          <a:stretch>
            <a:fillRect/>
          </a:stretch>
        </p:blipFill>
        <p:spPr>
          <a:xfrm>
            <a:off x="359433" y="2000003"/>
            <a:ext cx="5854554" cy="2611325"/>
          </a:xfrm>
          <a:prstGeom prst="rect">
            <a:avLst/>
          </a:prstGeom>
        </p:spPr>
      </p:pic>
      <p:pic>
        <p:nvPicPr>
          <p:cNvPr id="4" name="Picture 3">
            <a:extLst>
              <a:ext uri="{FF2B5EF4-FFF2-40B4-BE49-F238E27FC236}">
                <a16:creationId xmlns:a16="http://schemas.microsoft.com/office/drawing/2014/main" id="{4E4E9CF8-5C77-0FBD-B9EB-81F0CCBCDA91}"/>
              </a:ext>
            </a:extLst>
          </p:cNvPr>
          <p:cNvPicPr>
            <a:picLocks noChangeAspect="1"/>
          </p:cNvPicPr>
          <p:nvPr/>
        </p:nvPicPr>
        <p:blipFill>
          <a:blip r:embed="rId3"/>
          <a:stretch>
            <a:fillRect/>
          </a:stretch>
        </p:blipFill>
        <p:spPr>
          <a:xfrm>
            <a:off x="6213987" y="3704303"/>
            <a:ext cx="5706213" cy="2592537"/>
          </a:xfrm>
          <a:prstGeom prst="rect">
            <a:avLst/>
          </a:prstGeom>
        </p:spPr>
      </p:pic>
      <p:pic>
        <p:nvPicPr>
          <p:cNvPr id="9" name="Graphic 8" descr="Network with solid fill">
            <a:extLst>
              <a:ext uri="{FF2B5EF4-FFF2-40B4-BE49-F238E27FC236}">
                <a16:creationId xmlns:a16="http://schemas.microsoft.com/office/drawing/2014/main" id="{974C6A93-EF65-057C-88E2-DF274DBDD5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678425" y="5167832"/>
            <a:ext cx="853705" cy="853705"/>
          </a:xfrm>
          <a:prstGeom prst="rect">
            <a:avLst/>
          </a:prstGeom>
        </p:spPr>
      </p:pic>
      <p:pic>
        <p:nvPicPr>
          <p:cNvPr id="10" name="Graphic 9" descr="Gears with solid fill">
            <a:extLst>
              <a:ext uri="{FF2B5EF4-FFF2-40B4-BE49-F238E27FC236}">
                <a16:creationId xmlns:a16="http://schemas.microsoft.com/office/drawing/2014/main" id="{3F832AE7-A339-C8AE-64A1-D2B8FDFB63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206475" y="836463"/>
            <a:ext cx="471950" cy="471950"/>
          </a:xfrm>
          <a:prstGeom prst="rect">
            <a:avLst/>
          </a:prstGeom>
        </p:spPr>
      </p:pic>
      <p:pic>
        <p:nvPicPr>
          <p:cNvPr id="11" name="Graphic 10" descr="Internet with solid fill">
            <a:extLst>
              <a:ext uri="{FF2B5EF4-FFF2-40B4-BE49-F238E27FC236}">
                <a16:creationId xmlns:a16="http://schemas.microsoft.com/office/drawing/2014/main" id="{00CEE56D-6EEF-633D-B2D5-2250DAC3A6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11295844" y="88468"/>
            <a:ext cx="876492" cy="876492"/>
          </a:xfrm>
          <a:prstGeom prst="rect">
            <a:avLst/>
          </a:prstGeom>
        </p:spPr>
      </p:pic>
      <p:pic>
        <p:nvPicPr>
          <p:cNvPr id="12" name="Picture 11">
            <a:extLst>
              <a:ext uri="{FF2B5EF4-FFF2-40B4-BE49-F238E27FC236}">
                <a16:creationId xmlns:a16="http://schemas.microsoft.com/office/drawing/2014/main" id="{95285996-EF20-B860-76B5-A6E5E238211D}"/>
              </a:ext>
            </a:extLst>
          </p:cNvPr>
          <p:cNvPicPr>
            <a:picLocks noChangeAspect="1"/>
          </p:cNvPicPr>
          <p:nvPr/>
        </p:nvPicPr>
        <p:blipFill>
          <a:blip r:embed="rId10"/>
          <a:stretch>
            <a:fillRect/>
          </a:stretch>
        </p:blipFill>
        <p:spPr>
          <a:xfrm>
            <a:off x="6296442" y="1360788"/>
            <a:ext cx="5676764" cy="2159160"/>
          </a:xfrm>
          <a:prstGeom prst="rect">
            <a:avLst/>
          </a:prstGeom>
        </p:spPr>
      </p:pic>
    </p:spTree>
    <p:extLst>
      <p:ext uri="{BB962C8B-B14F-4D97-AF65-F5344CB8AC3E}">
        <p14:creationId xmlns:p14="http://schemas.microsoft.com/office/powerpoint/2010/main" val="2668913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1552-BC8C-5F5F-E08B-487585E2FB04}"/>
              </a:ext>
            </a:extLst>
          </p:cNvPr>
          <p:cNvSpPr>
            <a:spLocks noGrp="1"/>
          </p:cNvSpPr>
          <p:nvPr>
            <p:ph type="title"/>
          </p:nvPr>
        </p:nvSpPr>
        <p:spPr>
          <a:xfrm>
            <a:off x="703989" y="1081549"/>
            <a:ext cx="10396630" cy="717755"/>
          </a:xfrm>
        </p:spPr>
        <p:txBody>
          <a:bodyPr>
            <a:normAutofit fontScale="90000"/>
          </a:bodyPr>
          <a:lstStyle/>
          <a:p>
            <a:r>
              <a:rPr lang="en-US" b="1" dirty="0">
                <a:solidFill>
                  <a:srgbClr val="00B050"/>
                </a:solidFill>
              </a:rPr>
              <a:t>ADVANTAGES </a:t>
            </a:r>
            <a:endParaRPr lang="en-IN" b="1" dirty="0">
              <a:solidFill>
                <a:srgbClr val="00B050"/>
              </a:solidFill>
            </a:endParaRPr>
          </a:p>
        </p:txBody>
      </p:sp>
      <p:sp>
        <p:nvSpPr>
          <p:cNvPr id="4" name="Rectangle 1">
            <a:extLst>
              <a:ext uri="{FF2B5EF4-FFF2-40B4-BE49-F238E27FC236}">
                <a16:creationId xmlns:a16="http://schemas.microsoft.com/office/drawing/2014/main" id="{5EB3943D-7130-6681-8DAB-FF5E74414E10}"/>
              </a:ext>
            </a:extLst>
          </p:cNvPr>
          <p:cNvSpPr>
            <a:spLocks noChangeArrowheads="1"/>
          </p:cNvSpPr>
          <p:nvPr/>
        </p:nvSpPr>
        <p:spPr bwMode="auto">
          <a:xfrm>
            <a:off x="703989" y="1963536"/>
            <a:ext cx="11065224" cy="4435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gency FB" panose="020B0503020202020204" pitchFamily="34" charset="0"/>
              </a:rPr>
              <a:t>Improved </a:t>
            </a:r>
            <a:r>
              <a:rPr kumimoji="0" lang="en-US" altLang="en-US" sz="1800" b="1" i="0" u="none" strike="noStrike" cap="none" normalizeH="0" baseline="0" dirty="0" err="1">
                <a:ln>
                  <a:noFill/>
                </a:ln>
                <a:solidFill>
                  <a:schemeClr val="tx1"/>
                </a:solidFill>
                <a:effectLst/>
                <a:latin typeface="Agency FB" panose="020B0503020202020204" pitchFamily="34" charset="0"/>
              </a:rPr>
              <a:t>Efficiency</a:t>
            </a:r>
            <a:r>
              <a:rPr kumimoji="0" lang="en-US" altLang="en-US" sz="1800" b="0" i="0" u="none" strike="noStrike" cap="none" normalizeH="0" baseline="0" dirty="0" err="1">
                <a:ln>
                  <a:noFill/>
                </a:ln>
                <a:solidFill>
                  <a:schemeClr val="tx1"/>
                </a:solidFill>
                <a:effectLst/>
                <a:latin typeface="Agency FB" panose="020B0503020202020204" pitchFamily="34" charset="0"/>
              </a:rPr>
              <a:t>:Streamlines</a:t>
            </a:r>
            <a:r>
              <a:rPr kumimoji="0" lang="en-US" altLang="en-US" sz="1800" b="0" i="0" u="none" strike="noStrike" cap="none" normalizeH="0" baseline="0" dirty="0">
                <a:ln>
                  <a:noFill/>
                </a:ln>
                <a:solidFill>
                  <a:schemeClr val="tx1"/>
                </a:solidFill>
                <a:effectLst/>
                <a:latin typeface="Agency FB" panose="020B0503020202020204" pitchFamily="34" charset="0"/>
              </a:rPr>
              <a:t> the complaint process, reducing manual tasks and speeding up resolution through automation.</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gency FB" panose="020B0503020202020204" pitchFamily="34" charset="0"/>
              </a:rPr>
              <a:t>24/7 </a:t>
            </a:r>
            <a:r>
              <a:rPr kumimoji="0" lang="en-US" altLang="en-US" sz="1800" b="1" i="0" u="none" strike="noStrike" cap="none" normalizeH="0" baseline="0" dirty="0" err="1">
                <a:ln>
                  <a:noFill/>
                </a:ln>
                <a:solidFill>
                  <a:schemeClr val="tx1"/>
                </a:solidFill>
                <a:effectLst/>
                <a:latin typeface="Agency FB" panose="020B0503020202020204" pitchFamily="34" charset="0"/>
              </a:rPr>
              <a:t>Accessibility</a:t>
            </a:r>
            <a:r>
              <a:rPr kumimoji="0" lang="en-US" altLang="en-US" sz="1800" b="0" i="0" u="none" strike="noStrike" cap="none" normalizeH="0" baseline="0" dirty="0" err="1">
                <a:ln>
                  <a:noFill/>
                </a:ln>
                <a:solidFill>
                  <a:schemeClr val="tx1"/>
                </a:solidFill>
                <a:effectLst/>
                <a:latin typeface="Agency FB" panose="020B0503020202020204" pitchFamily="34" charset="0"/>
              </a:rPr>
              <a:t>:Web-based</a:t>
            </a:r>
            <a:r>
              <a:rPr kumimoji="0" lang="en-US" altLang="en-US" sz="1800" b="0" i="0" u="none" strike="noStrike" cap="none" normalizeH="0" baseline="0" dirty="0">
                <a:ln>
                  <a:noFill/>
                </a:ln>
                <a:solidFill>
                  <a:schemeClr val="tx1"/>
                </a:solidFill>
                <a:effectLst/>
                <a:latin typeface="Agency FB" panose="020B0503020202020204" pitchFamily="34" charset="0"/>
              </a:rPr>
              <a:t> system allows users to submit and track complaints anytime, from anywhere.</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gency FB" panose="020B0503020202020204" pitchFamily="34" charset="0"/>
              </a:rPr>
              <a:t>Transparency and </a:t>
            </a:r>
            <a:r>
              <a:rPr kumimoji="0" lang="en-US" altLang="en-US" sz="1800" b="1" i="0" u="none" strike="noStrike" cap="none" normalizeH="0" baseline="0" dirty="0" err="1">
                <a:ln>
                  <a:noFill/>
                </a:ln>
                <a:solidFill>
                  <a:schemeClr val="tx1"/>
                </a:solidFill>
                <a:effectLst/>
                <a:latin typeface="Agency FB" panose="020B0503020202020204" pitchFamily="34" charset="0"/>
              </a:rPr>
              <a:t>Accountability</a:t>
            </a:r>
            <a:r>
              <a:rPr kumimoji="0" lang="en-US" altLang="en-US" sz="1800" b="0" i="0" u="none" strike="noStrike" cap="none" normalizeH="0" baseline="0" dirty="0" err="1">
                <a:ln>
                  <a:noFill/>
                </a:ln>
                <a:solidFill>
                  <a:schemeClr val="tx1"/>
                </a:solidFill>
                <a:effectLst/>
                <a:latin typeface="Agency FB" panose="020B0503020202020204" pitchFamily="34" charset="0"/>
              </a:rPr>
              <a:t>:Real-time</a:t>
            </a:r>
            <a:r>
              <a:rPr kumimoji="0" lang="en-US" altLang="en-US" sz="1800" b="0" i="0" u="none" strike="noStrike" cap="none" normalizeH="0" baseline="0" dirty="0">
                <a:ln>
                  <a:noFill/>
                </a:ln>
                <a:solidFill>
                  <a:schemeClr val="tx1"/>
                </a:solidFill>
                <a:effectLst/>
                <a:latin typeface="Agency FB" panose="020B0503020202020204" pitchFamily="34" charset="0"/>
              </a:rPr>
              <a:t> status tracking fosters transparency and ensures accountability for both users and administrators.</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gency FB" panose="020B0503020202020204" pitchFamily="34" charset="0"/>
              </a:rPr>
              <a:t>Centralized Complaint </a:t>
            </a:r>
            <a:r>
              <a:rPr kumimoji="0" lang="en-US" altLang="en-US" sz="1800" b="1" i="0" u="none" strike="noStrike" cap="none" normalizeH="0" baseline="0" dirty="0" err="1">
                <a:ln>
                  <a:noFill/>
                </a:ln>
                <a:solidFill>
                  <a:schemeClr val="tx1"/>
                </a:solidFill>
                <a:effectLst/>
                <a:latin typeface="Agency FB" panose="020B0503020202020204" pitchFamily="34" charset="0"/>
              </a:rPr>
              <a:t>Management</a:t>
            </a:r>
            <a:r>
              <a:rPr kumimoji="0" lang="en-US" altLang="en-US" sz="1800" b="0" i="0" u="none" strike="noStrike" cap="none" normalizeH="0" baseline="0" dirty="0" err="1">
                <a:ln>
                  <a:noFill/>
                </a:ln>
                <a:solidFill>
                  <a:schemeClr val="tx1"/>
                </a:solidFill>
                <a:effectLst/>
                <a:latin typeface="Agency FB" panose="020B0503020202020204" pitchFamily="34" charset="0"/>
              </a:rPr>
              <a:t>:A</a:t>
            </a:r>
            <a:r>
              <a:rPr kumimoji="0" lang="en-US" altLang="en-US" sz="1800" b="0" i="0" u="none" strike="noStrike" cap="none" normalizeH="0" baseline="0" dirty="0">
                <a:ln>
                  <a:noFill/>
                </a:ln>
                <a:solidFill>
                  <a:schemeClr val="tx1"/>
                </a:solidFill>
                <a:effectLst/>
                <a:latin typeface="Agency FB" panose="020B0503020202020204" pitchFamily="34" charset="0"/>
              </a:rPr>
              <a:t> single database helps admins efficiently manage, prioritize, and assign complaints.</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gency FB" panose="020B0503020202020204" pitchFamily="34" charset="0"/>
              </a:rPr>
              <a:t>Enhanced </a:t>
            </a:r>
            <a:r>
              <a:rPr kumimoji="0" lang="en-US" altLang="en-US" sz="1800" b="1" i="0" u="none" strike="noStrike" cap="none" normalizeH="0" baseline="0" dirty="0" err="1">
                <a:ln>
                  <a:noFill/>
                </a:ln>
                <a:solidFill>
                  <a:schemeClr val="tx1"/>
                </a:solidFill>
                <a:effectLst/>
                <a:latin typeface="Agency FB" panose="020B0503020202020204" pitchFamily="34" charset="0"/>
              </a:rPr>
              <a:t>Communication</a:t>
            </a:r>
            <a:r>
              <a:rPr kumimoji="0" lang="en-US" altLang="en-US" sz="1800" b="0" i="0" u="none" strike="noStrike" cap="none" normalizeH="0" baseline="0" dirty="0" err="1">
                <a:ln>
                  <a:noFill/>
                </a:ln>
                <a:solidFill>
                  <a:schemeClr val="tx1"/>
                </a:solidFill>
                <a:effectLst/>
                <a:latin typeface="Agency FB" panose="020B0503020202020204" pitchFamily="34" charset="0"/>
              </a:rPr>
              <a:t>:Real-time</a:t>
            </a:r>
            <a:r>
              <a:rPr kumimoji="0" lang="en-US" altLang="en-US" sz="1800" b="0" i="0" u="none" strike="noStrike" cap="none" normalizeH="0" baseline="0" dirty="0">
                <a:ln>
                  <a:noFill/>
                </a:ln>
                <a:solidFill>
                  <a:schemeClr val="tx1"/>
                </a:solidFill>
                <a:effectLst/>
                <a:latin typeface="Agency FB" panose="020B0503020202020204" pitchFamily="34" charset="0"/>
              </a:rPr>
              <a:t> notifications and email updates keep users and admins informed on complaint progress.</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gency FB" panose="020B0503020202020204" pitchFamily="34" charset="0"/>
              </a:rPr>
              <a:t>Data Analytics and </a:t>
            </a:r>
            <a:r>
              <a:rPr kumimoji="0" lang="en-US" altLang="en-US" sz="1800" b="1" i="0" u="none" strike="noStrike" cap="none" normalizeH="0" baseline="0" dirty="0" err="1">
                <a:ln>
                  <a:noFill/>
                </a:ln>
                <a:solidFill>
                  <a:schemeClr val="tx1"/>
                </a:solidFill>
                <a:effectLst/>
                <a:latin typeface="Agency FB" panose="020B0503020202020204" pitchFamily="34" charset="0"/>
              </a:rPr>
              <a:t>Reporting</a:t>
            </a:r>
            <a:r>
              <a:rPr kumimoji="0" lang="en-US" altLang="en-US" sz="1800" b="0" i="0" u="none" strike="noStrike" cap="none" normalizeH="0" baseline="0" dirty="0" err="1">
                <a:ln>
                  <a:noFill/>
                </a:ln>
                <a:solidFill>
                  <a:schemeClr val="tx1"/>
                </a:solidFill>
                <a:effectLst/>
                <a:latin typeface="Agency FB" panose="020B0503020202020204" pitchFamily="34" charset="0"/>
              </a:rPr>
              <a:t>:Generates</a:t>
            </a:r>
            <a:r>
              <a:rPr kumimoji="0" lang="en-US" altLang="en-US" sz="1800" b="0" i="0" u="none" strike="noStrike" cap="none" normalizeH="0" baseline="0" dirty="0">
                <a:ln>
                  <a:noFill/>
                </a:ln>
                <a:solidFill>
                  <a:schemeClr val="tx1"/>
                </a:solidFill>
                <a:effectLst/>
                <a:latin typeface="Agency FB" panose="020B0503020202020204" pitchFamily="34" charset="0"/>
              </a:rPr>
              <a:t> reports to analyze trends, resolution times, and satisfaction, improving service quality.</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gency FB" panose="020B0503020202020204" pitchFamily="34" charset="0"/>
              </a:rPr>
              <a:t>Improved Customer </a:t>
            </a:r>
            <a:r>
              <a:rPr kumimoji="0" lang="en-US" altLang="en-US" sz="1800" b="1" i="0" u="none" strike="noStrike" cap="none" normalizeH="0" baseline="0" dirty="0" err="1">
                <a:ln>
                  <a:noFill/>
                </a:ln>
                <a:solidFill>
                  <a:schemeClr val="tx1"/>
                </a:solidFill>
                <a:effectLst/>
                <a:latin typeface="Agency FB" panose="020B0503020202020204" pitchFamily="34" charset="0"/>
              </a:rPr>
              <a:t>Satisfaction</a:t>
            </a:r>
            <a:r>
              <a:rPr kumimoji="0" lang="en-US" altLang="en-US" sz="1800" b="0" i="0" u="none" strike="noStrike" cap="none" normalizeH="0" baseline="0" dirty="0" err="1">
                <a:ln>
                  <a:noFill/>
                </a:ln>
                <a:solidFill>
                  <a:schemeClr val="tx1"/>
                </a:solidFill>
                <a:effectLst/>
                <a:latin typeface="Agency FB" panose="020B0503020202020204" pitchFamily="34" charset="0"/>
              </a:rPr>
              <a:t>:Faster</a:t>
            </a:r>
            <a:r>
              <a:rPr kumimoji="0" lang="en-US" altLang="en-US" sz="1800" b="0" i="0" u="none" strike="noStrike" cap="none" normalizeH="0" baseline="0" dirty="0">
                <a:ln>
                  <a:noFill/>
                </a:ln>
                <a:solidFill>
                  <a:schemeClr val="tx1"/>
                </a:solidFill>
                <a:effectLst/>
                <a:latin typeface="Agency FB" panose="020B0503020202020204" pitchFamily="34" charset="0"/>
              </a:rPr>
              <a:t> resolution, transparency, and clear communication lead to higher user satisfaction.</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gency FB" panose="020B0503020202020204" pitchFamily="34" charset="0"/>
            </a:endParaRPr>
          </a:p>
        </p:txBody>
      </p:sp>
    </p:spTree>
    <p:extLst>
      <p:ext uri="{BB962C8B-B14F-4D97-AF65-F5344CB8AC3E}">
        <p14:creationId xmlns:p14="http://schemas.microsoft.com/office/powerpoint/2010/main" val="713766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Big Data Processing: Analyzing Large-Scale Datasets with Technologies Like  Hadoop or Spark">
            <a:extLst>
              <a:ext uri="{FF2B5EF4-FFF2-40B4-BE49-F238E27FC236}">
                <a16:creationId xmlns:a16="http://schemas.microsoft.com/office/drawing/2014/main" id="{8BC232D9-5EC6-5C46-2B11-A6C342CCE5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473" r="20838"/>
          <a:stretch/>
        </p:blipFill>
        <p:spPr bwMode="auto">
          <a:xfrm>
            <a:off x="0" y="0"/>
            <a:ext cx="465065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9112F0-EE27-294A-07EE-15E788A26E9A}"/>
              </a:ext>
            </a:extLst>
          </p:cNvPr>
          <p:cNvSpPr>
            <a:spLocks noGrp="1"/>
          </p:cNvSpPr>
          <p:nvPr>
            <p:ph type="title"/>
          </p:nvPr>
        </p:nvSpPr>
        <p:spPr>
          <a:xfrm>
            <a:off x="113928" y="2045029"/>
            <a:ext cx="4536730" cy="2767942"/>
          </a:xfrm>
        </p:spPr>
        <p:txBody>
          <a:bodyPr>
            <a:normAutofit fontScale="90000"/>
          </a:bodyPr>
          <a:lstStyle/>
          <a:p>
            <a:r>
              <a:rPr lang="en-IN" sz="4800" b="1" i="0" u="sng" dirty="0">
                <a:solidFill>
                  <a:schemeClr val="accent2">
                    <a:lumMod val="20000"/>
                    <a:lumOff val="80000"/>
                  </a:schemeClr>
                </a:solidFill>
                <a:effectLst/>
              </a:rPr>
              <a:t>Challenges and Considerations</a:t>
            </a:r>
            <a:br>
              <a:rPr lang="fr-FR" sz="8000" b="1" i="0" dirty="0">
                <a:solidFill>
                  <a:schemeClr val="bg1"/>
                </a:solidFill>
                <a:effectLst/>
              </a:rPr>
            </a:br>
            <a:endParaRPr lang="en-IN" sz="8000" b="1" dirty="0"/>
          </a:p>
        </p:txBody>
      </p:sp>
      <p:sp>
        <p:nvSpPr>
          <p:cNvPr id="4" name="Text Placeholder 3">
            <a:extLst>
              <a:ext uri="{FF2B5EF4-FFF2-40B4-BE49-F238E27FC236}">
                <a16:creationId xmlns:a16="http://schemas.microsoft.com/office/drawing/2014/main" id="{F0FBEAE8-4917-931C-0900-7B7A48ACF875}"/>
              </a:ext>
            </a:extLst>
          </p:cNvPr>
          <p:cNvSpPr>
            <a:spLocks noGrp="1"/>
          </p:cNvSpPr>
          <p:nvPr>
            <p:ph type="body" sz="half" idx="2"/>
          </p:nvPr>
        </p:nvSpPr>
        <p:spPr>
          <a:xfrm>
            <a:off x="304846" y="4341767"/>
            <a:ext cx="3895366" cy="987317"/>
          </a:xfrm>
        </p:spPr>
        <p:txBody>
          <a:bodyPr>
            <a:normAutofit fontScale="92500" lnSpcReduction="20000"/>
          </a:bodyPr>
          <a:lstStyle/>
          <a:p>
            <a:r>
              <a:rPr lang="fr-FR" sz="3200" i="0" dirty="0">
                <a:solidFill>
                  <a:schemeClr val="tx1"/>
                </a:solidFill>
                <a:effectLst/>
                <a:highlight>
                  <a:srgbClr val="FFFF00"/>
                </a:highlight>
                <a:latin typeface="Arial Black" panose="020B0A04020102020204" pitchFamily="34" charset="0"/>
              </a:rPr>
              <a:t>QR CODE GENERATION</a:t>
            </a:r>
            <a:endParaRPr lang="en-IN" sz="3200" dirty="0">
              <a:solidFill>
                <a:schemeClr val="tx1"/>
              </a:solidFill>
              <a:highlight>
                <a:srgbClr val="FFFF00"/>
              </a:highlight>
              <a:latin typeface="Arial Black" panose="020B0A04020102020204" pitchFamily="34" charset="0"/>
            </a:endParaRPr>
          </a:p>
        </p:txBody>
      </p:sp>
      <p:sp>
        <p:nvSpPr>
          <p:cNvPr id="5" name="Rectangle 1">
            <a:extLst>
              <a:ext uri="{FF2B5EF4-FFF2-40B4-BE49-F238E27FC236}">
                <a16:creationId xmlns:a16="http://schemas.microsoft.com/office/drawing/2014/main" id="{79EC3E51-1329-3B68-FE12-A2FE84112D43}"/>
              </a:ext>
            </a:extLst>
          </p:cNvPr>
          <p:cNvSpPr>
            <a:spLocks noChangeArrowheads="1"/>
          </p:cNvSpPr>
          <p:nvPr/>
        </p:nvSpPr>
        <p:spPr bwMode="auto">
          <a:xfrm>
            <a:off x="5142273" y="637049"/>
            <a:ext cx="6331974" cy="5583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gency FB" panose="020B0503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600" b="1" i="0" u="none" strike="noStrike" cap="none" normalizeH="0" baseline="0" dirty="0">
                <a:ln>
                  <a:noFill/>
                </a:ln>
                <a:solidFill>
                  <a:schemeClr val="accent2"/>
                </a:solidFill>
                <a:effectLst/>
                <a:latin typeface="Agency FB" panose="020B0503020202020204" pitchFamily="34" charset="0"/>
              </a:rPr>
              <a:t>Data Security &amp; Privacy</a:t>
            </a:r>
            <a:r>
              <a:rPr kumimoji="0" lang="en-US" altLang="en-US" sz="1600" b="0" i="0" u="none" strike="noStrike" cap="none" normalizeH="0" baseline="0" dirty="0">
                <a:ln>
                  <a:noFill/>
                </a:ln>
                <a:solidFill>
                  <a:schemeClr val="accent2"/>
                </a:solidFill>
                <a:effectLst/>
                <a:latin typeface="Agency FB" panose="020B0503020202020204" pitchFamily="34" charset="0"/>
              </a:rPr>
              <a:t>:</a:t>
            </a:r>
            <a:br>
              <a:rPr kumimoji="0" lang="en-US" altLang="en-US" sz="1600" b="0" i="0" u="none" strike="noStrike" cap="none" normalizeH="0" baseline="0" dirty="0">
                <a:ln>
                  <a:noFill/>
                </a:ln>
                <a:solidFill>
                  <a:schemeClr val="tx1"/>
                </a:solidFill>
                <a:effectLst/>
                <a:latin typeface="Agency FB" panose="020B0503020202020204" pitchFamily="34" charset="0"/>
              </a:rPr>
            </a:br>
            <a:r>
              <a:rPr kumimoji="0" lang="en-US" altLang="en-US" sz="1600" b="0" i="0" u="none" strike="noStrike" cap="none" normalizeH="0" baseline="0" dirty="0">
                <a:ln>
                  <a:noFill/>
                </a:ln>
                <a:solidFill>
                  <a:schemeClr val="tx1"/>
                </a:solidFill>
                <a:effectLst/>
                <a:latin typeface="Agency FB" panose="020B0503020202020204" pitchFamily="34" charset="0"/>
              </a:rPr>
              <a:t>Protecting sensitive user data through encryption, secure authentication, and compliance with privacy regulations.</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chemeClr val="accent2"/>
                </a:solidFill>
                <a:effectLst/>
                <a:latin typeface="Agency FB" panose="020B0503020202020204" pitchFamily="34" charset="0"/>
              </a:rPr>
              <a:t>Scalability</a:t>
            </a:r>
            <a:r>
              <a:rPr kumimoji="0" lang="en-US" altLang="en-US" sz="1600" b="0" i="0" u="none" strike="noStrike" cap="none" normalizeH="0" baseline="0" dirty="0">
                <a:ln>
                  <a:noFill/>
                </a:ln>
                <a:solidFill>
                  <a:schemeClr val="accent2"/>
                </a:solidFill>
                <a:effectLst/>
                <a:latin typeface="Agency FB" panose="020B0503020202020204" pitchFamily="34" charset="0"/>
              </a:rPr>
              <a:t>:</a:t>
            </a:r>
            <a:br>
              <a:rPr kumimoji="0" lang="en-US" altLang="en-US" sz="1600" b="0" i="0" u="none" strike="noStrike" cap="none" normalizeH="0" baseline="0" dirty="0">
                <a:ln>
                  <a:noFill/>
                </a:ln>
                <a:solidFill>
                  <a:schemeClr val="tx1"/>
                </a:solidFill>
                <a:effectLst/>
                <a:latin typeface="Agency FB" panose="020B0503020202020204" pitchFamily="34" charset="0"/>
              </a:rPr>
            </a:br>
            <a:r>
              <a:rPr kumimoji="0" lang="en-US" altLang="en-US" sz="1600" b="0" i="0" u="none" strike="noStrike" cap="none" normalizeH="0" baseline="0" dirty="0">
                <a:ln>
                  <a:noFill/>
                </a:ln>
                <a:solidFill>
                  <a:schemeClr val="tx1"/>
                </a:solidFill>
                <a:effectLst/>
                <a:latin typeface="Agency FB" panose="020B0503020202020204" pitchFamily="34" charset="0"/>
              </a:rPr>
              <a:t>Ensuring the system can handle increased traffic and data efficiently as the user base grows.</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chemeClr val="accent2"/>
                </a:solidFill>
                <a:effectLst/>
                <a:latin typeface="Agency FB" panose="020B0503020202020204" pitchFamily="34" charset="0"/>
              </a:rPr>
              <a:t>User Adoption</a:t>
            </a:r>
            <a:r>
              <a:rPr kumimoji="0" lang="en-US" altLang="en-US" sz="1600" b="0" i="0" u="none" strike="noStrike" cap="none" normalizeH="0" baseline="0" dirty="0">
                <a:ln>
                  <a:noFill/>
                </a:ln>
                <a:solidFill>
                  <a:schemeClr val="accent2"/>
                </a:solidFill>
                <a:effectLst/>
                <a:latin typeface="Agency FB" panose="020B0503020202020204" pitchFamily="34" charset="0"/>
              </a:rPr>
              <a:t>:</a:t>
            </a:r>
            <a:br>
              <a:rPr kumimoji="0" lang="en-US" altLang="en-US" sz="1600" b="0" i="0" u="none" strike="noStrike" cap="none" normalizeH="0" baseline="0" dirty="0">
                <a:ln>
                  <a:noFill/>
                </a:ln>
                <a:solidFill>
                  <a:schemeClr val="tx1"/>
                </a:solidFill>
                <a:effectLst/>
                <a:latin typeface="Agency FB" panose="020B0503020202020204" pitchFamily="34" charset="0"/>
              </a:rPr>
            </a:br>
            <a:r>
              <a:rPr kumimoji="0" lang="en-US" altLang="en-US" sz="1600" b="0" i="0" u="none" strike="noStrike" cap="none" normalizeH="0" baseline="0" dirty="0">
                <a:ln>
                  <a:noFill/>
                </a:ln>
                <a:solidFill>
                  <a:schemeClr val="tx1"/>
                </a:solidFill>
                <a:effectLst/>
                <a:latin typeface="Agency FB" panose="020B0503020202020204" pitchFamily="34" charset="0"/>
              </a:rPr>
              <a:t>Overcoming resistance to online complaint submission through a user-friendly interface and clear communication.</a:t>
            </a: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en-US" altLang="en-US" sz="1600" b="1" i="0" u="none" strike="noStrike" cap="none" normalizeH="0" baseline="0" dirty="0">
                <a:ln>
                  <a:noFill/>
                </a:ln>
                <a:solidFill>
                  <a:schemeClr val="accent2"/>
                </a:solidFill>
                <a:effectLst/>
                <a:latin typeface="Agency FB" panose="020B0503020202020204" pitchFamily="34" charset="0"/>
              </a:rPr>
              <a:t>Integration with Existing Systems</a:t>
            </a:r>
            <a:r>
              <a:rPr kumimoji="0" lang="en-US" altLang="en-US" sz="1600" b="0" i="0" u="none" strike="noStrike" cap="none" normalizeH="0" baseline="0" dirty="0">
                <a:ln>
                  <a:noFill/>
                </a:ln>
                <a:solidFill>
                  <a:schemeClr val="accent2"/>
                </a:solidFill>
                <a:effectLst/>
                <a:latin typeface="Agency FB" panose="020B0503020202020204" pitchFamily="34" charset="0"/>
              </a:rPr>
              <a:t>:</a:t>
            </a:r>
            <a:br>
              <a:rPr kumimoji="0" lang="en-US" altLang="en-US" sz="1600" b="0" i="0" u="none" strike="noStrike" cap="none" normalizeH="0" baseline="0" dirty="0">
                <a:ln>
                  <a:noFill/>
                </a:ln>
                <a:solidFill>
                  <a:schemeClr val="tx1"/>
                </a:solidFill>
                <a:effectLst/>
                <a:latin typeface="Agency FB" panose="020B0503020202020204" pitchFamily="34" charset="0"/>
              </a:rPr>
            </a:br>
            <a:r>
              <a:rPr kumimoji="0" lang="en-US" altLang="en-US" sz="1600" b="0" i="0" u="none" strike="noStrike" cap="none" normalizeH="0" baseline="0" dirty="0">
                <a:ln>
                  <a:noFill/>
                </a:ln>
                <a:solidFill>
                  <a:schemeClr val="tx1"/>
                </a:solidFill>
                <a:effectLst/>
                <a:latin typeface="Agency FB" panose="020B0503020202020204" pitchFamily="34" charset="0"/>
              </a:rPr>
              <a:t>Addressing compatibility and seamless data integration with current enterprise systems.</a:t>
            </a:r>
          </a:p>
          <a:p>
            <a:pPr marL="0" marR="0" lvl="0" indent="0" algn="l" defTabSz="914400" rtl="0" eaLnBrk="0" fontAlgn="base" latinLnBrk="0" hangingPunct="0">
              <a:lnSpc>
                <a:spcPct val="150000"/>
              </a:lnSpc>
              <a:spcBef>
                <a:spcPct val="0"/>
              </a:spcBef>
              <a:spcAft>
                <a:spcPct val="0"/>
              </a:spcAft>
              <a:buClrTx/>
              <a:buSzTx/>
              <a:buFontTx/>
              <a:buAutoNum type="arabicPeriod" startAt="5"/>
              <a:tabLst/>
            </a:pPr>
            <a:r>
              <a:rPr kumimoji="0" lang="en-US" altLang="en-US" sz="1600" b="1" i="0" u="none" strike="noStrike" cap="none" normalizeH="0" baseline="0" dirty="0">
                <a:ln>
                  <a:noFill/>
                </a:ln>
                <a:solidFill>
                  <a:schemeClr val="accent2"/>
                </a:solidFill>
                <a:effectLst/>
                <a:latin typeface="Agency FB" panose="020B0503020202020204" pitchFamily="34" charset="0"/>
              </a:rPr>
              <a:t>System Downtime &amp; Maintenance</a:t>
            </a:r>
            <a:r>
              <a:rPr kumimoji="0" lang="en-US" altLang="en-US" sz="1600" b="0" i="0" u="none" strike="noStrike" cap="none" normalizeH="0" baseline="0" dirty="0">
                <a:ln>
                  <a:noFill/>
                </a:ln>
                <a:solidFill>
                  <a:schemeClr val="accent2"/>
                </a:solidFill>
                <a:effectLst/>
                <a:latin typeface="Agency FB" panose="020B0503020202020204" pitchFamily="34" charset="0"/>
              </a:rPr>
              <a:t>:</a:t>
            </a:r>
            <a:br>
              <a:rPr kumimoji="0" lang="en-US" altLang="en-US" sz="1600" b="0" i="0" u="none" strike="noStrike" cap="none" normalizeH="0" baseline="0" dirty="0">
                <a:ln>
                  <a:noFill/>
                </a:ln>
                <a:solidFill>
                  <a:schemeClr val="tx1"/>
                </a:solidFill>
                <a:effectLst/>
                <a:latin typeface="Agency FB" panose="020B0503020202020204" pitchFamily="34" charset="0"/>
              </a:rPr>
            </a:br>
            <a:r>
              <a:rPr kumimoji="0" lang="en-US" altLang="en-US" sz="1600" b="0" i="0" u="none" strike="noStrike" cap="none" normalizeH="0" baseline="0" dirty="0">
                <a:ln>
                  <a:noFill/>
                </a:ln>
                <a:solidFill>
                  <a:schemeClr val="tx1"/>
                </a:solidFill>
                <a:effectLst/>
                <a:latin typeface="Agency FB" panose="020B0503020202020204" pitchFamily="34" charset="0"/>
              </a:rPr>
              <a:t>Minimizing downtime with regular maintenance and robust backup processes to maintain user trust and service quality.</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gency FB" panose="020B0503020202020204" pitchFamily="34" charset="0"/>
            </a:endParaRPr>
          </a:p>
        </p:txBody>
      </p:sp>
    </p:spTree>
    <p:extLst>
      <p:ext uri="{BB962C8B-B14F-4D97-AF65-F5344CB8AC3E}">
        <p14:creationId xmlns:p14="http://schemas.microsoft.com/office/powerpoint/2010/main" val="299538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0E44BF-7A93-6439-B57F-24E3A20DA359}"/>
              </a:ext>
            </a:extLst>
          </p:cNvPr>
          <p:cNvSpPr txBox="1"/>
          <p:nvPr/>
        </p:nvSpPr>
        <p:spPr>
          <a:xfrm>
            <a:off x="2816942" y="467292"/>
            <a:ext cx="6292645" cy="707886"/>
          </a:xfrm>
          <a:prstGeom prst="rect">
            <a:avLst/>
          </a:prstGeom>
          <a:noFill/>
        </p:spPr>
        <p:txBody>
          <a:bodyPr wrap="square">
            <a:spAutoFit/>
          </a:bodyPr>
          <a:lstStyle/>
          <a:p>
            <a:r>
              <a:rPr lang="en-US" sz="4000" b="1" dirty="0">
                <a:highlight>
                  <a:srgbClr val="FFFF00"/>
                </a:highlight>
                <a:latin typeface="+mj-lt"/>
              </a:rPr>
              <a:t>Future Enhancements</a:t>
            </a:r>
            <a:endParaRPr lang="en-US" sz="4000" dirty="0">
              <a:highlight>
                <a:srgbClr val="FFFF00"/>
              </a:highlight>
              <a:latin typeface="+mj-lt"/>
            </a:endParaRPr>
          </a:p>
        </p:txBody>
      </p:sp>
      <p:sp>
        <p:nvSpPr>
          <p:cNvPr id="9" name="TextBox 8">
            <a:extLst>
              <a:ext uri="{FF2B5EF4-FFF2-40B4-BE49-F238E27FC236}">
                <a16:creationId xmlns:a16="http://schemas.microsoft.com/office/drawing/2014/main" id="{84772D8A-AFE0-9C6B-ECE4-49C6C608B7F9}"/>
              </a:ext>
            </a:extLst>
          </p:cNvPr>
          <p:cNvSpPr txBox="1"/>
          <p:nvPr/>
        </p:nvSpPr>
        <p:spPr>
          <a:xfrm>
            <a:off x="5147187" y="1428388"/>
            <a:ext cx="6096000" cy="4608377"/>
          </a:xfrm>
          <a:prstGeom prst="rect">
            <a:avLst/>
          </a:prstGeom>
          <a:noFill/>
        </p:spPr>
        <p:txBody>
          <a:bodyPr wrap="square">
            <a:spAutoFit/>
          </a:bodyPr>
          <a:lstStyle/>
          <a:p>
            <a:pPr>
              <a:lnSpc>
                <a:spcPct val="150000"/>
              </a:lnSpc>
              <a:buFont typeface="+mj-lt"/>
              <a:buAutoNum type="arabicPeriod"/>
            </a:pPr>
            <a:r>
              <a:rPr lang="en-US" sz="1600" b="1" dirty="0">
                <a:latin typeface="Agency FB" panose="020B0503020202020204" pitchFamily="34" charset="0"/>
              </a:rPr>
              <a:t>Integration with Social Media and Third-Party Platforms</a:t>
            </a:r>
            <a:r>
              <a:rPr lang="en-US" sz="1600" dirty="0">
                <a:latin typeface="Agency FB" panose="020B0503020202020204" pitchFamily="34" charset="0"/>
              </a:rPr>
              <a:t>:</a:t>
            </a:r>
            <a:br>
              <a:rPr lang="en-US" sz="1600" dirty="0">
                <a:latin typeface="Agency FB" panose="020B0503020202020204" pitchFamily="34" charset="0"/>
              </a:rPr>
            </a:br>
            <a:r>
              <a:rPr lang="en-US" sz="1600" dirty="0">
                <a:latin typeface="Agency FB" panose="020B0503020202020204" pitchFamily="34" charset="0"/>
              </a:rPr>
              <a:t>Enable users to submit complaints via social media (e.g., Twitter, Facebook) or messaging platforms (e.g., WhatsApp) for wider accessibility and real-time resolutions.</a:t>
            </a:r>
          </a:p>
          <a:p>
            <a:pPr>
              <a:lnSpc>
                <a:spcPct val="150000"/>
              </a:lnSpc>
              <a:buFont typeface="+mj-lt"/>
              <a:buAutoNum type="arabicPeriod"/>
            </a:pPr>
            <a:r>
              <a:rPr lang="en-US" sz="1600" b="1" dirty="0">
                <a:latin typeface="Agency FB" panose="020B0503020202020204" pitchFamily="34" charset="0"/>
              </a:rPr>
              <a:t>AI-Based Complaint Categorization and Prioritization</a:t>
            </a:r>
            <a:r>
              <a:rPr lang="en-US" sz="1600" dirty="0">
                <a:latin typeface="Agency FB" panose="020B0503020202020204" pitchFamily="34" charset="0"/>
              </a:rPr>
              <a:t>:</a:t>
            </a:r>
            <a:br>
              <a:rPr lang="en-US" sz="1600" dirty="0">
                <a:latin typeface="Agency FB" panose="020B0503020202020204" pitchFamily="34" charset="0"/>
              </a:rPr>
            </a:br>
            <a:r>
              <a:rPr lang="en-US" sz="1600" dirty="0">
                <a:latin typeface="Agency FB" panose="020B0503020202020204" pitchFamily="34" charset="0"/>
              </a:rPr>
              <a:t>Implement machine learning to automatically categorize and prioritize complaints, ensuring faster response to critical issues.</a:t>
            </a:r>
          </a:p>
          <a:p>
            <a:pPr>
              <a:lnSpc>
                <a:spcPct val="150000"/>
              </a:lnSpc>
              <a:buFont typeface="+mj-lt"/>
              <a:buAutoNum type="arabicPeriod"/>
            </a:pPr>
            <a:r>
              <a:rPr lang="en-US" sz="1600" b="1" dirty="0">
                <a:latin typeface="Agency FB" panose="020B0503020202020204" pitchFamily="34" charset="0"/>
              </a:rPr>
              <a:t>Real-Time Chat Support</a:t>
            </a:r>
            <a:r>
              <a:rPr lang="en-US" sz="1600" dirty="0">
                <a:latin typeface="Agency FB" panose="020B0503020202020204" pitchFamily="34" charset="0"/>
              </a:rPr>
              <a:t>:</a:t>
            </a:r>
            <a:br>
              <a:rPr lang="en-US" sz="1600" dirty="0">
                <a:latin typeface="Agency FB" panose="020B0503020202020204" pitchFamily="34" charset="0"/>
              </a:rPr>
            </a:br>
            <a:r>
              <a:rPr lang="en-US" sz="1600" dirty="0">
                <a:latin typeface="Agency FB" panose="020B0503020202020204" pitchFamily="34" charset="0"/>
              </a:rPr>
              <a:t>Add live chat functionality for real-time communication between users and admins, improving resolution times for urgent complaints.</a:t>
            </a:r>
          </a:p>
          <a:p>
            <a:pPr>
              <a:lnSpc>
                <a:spcPct val="150000"/>
              </a:lnSpc>
              <a:buFont typeface="+mj-lt"/>
              <a:buAutoNum type="arabicPeriod"/>
            </a:pPr>
            <a:r>
              <a:rPr lang="en-US" sz="1600" b="1" dirty="0">
                <a:latin typeface="Agency FB" panose="020B0503020202020204" pitchFamily="34" charset="0"/>
              </a:rPr>
              <a:t>Multilingual Support</a:t>
            </a:r>
            <a:r>
              <a:rPr lang="en-US" sz="1600" dirty="0">
                <a:latin typeface="Agency FB" panose="020B0503020202020204" pitchFamily="34" charset="0"/>
              </a:rPr>
              <a:t>:</a:t>
            </a:r>
            <a:br>
              <a:rPr lang="en-US" sz="1600" dirty="0">
                <a:latin typeface="Agency FB" panose="020B0503020202020204" pitchFamily="34" charset="0"/>
              </a:rPr>
            </a:br>
            <a:r>
              <a:rPr lang="en-US" sz="1600" dirty="0">
                <a:latin typeface="Agency FB" panose="020B0503020202020204" pitchFamily="34" charset="0"/>
              </a:rPr>
              <a:t>Introduce multilingual support to cater to users from diverse linguistic backgrounds, improving system accessibility.</a:t>
            </a:r>
          </a:p>
        </p:txBody>
      </p:sp>
      <p:pic>
        <p:nvPicPr>
          <p:cNvPr id="13314" name="Picture 2" descr="Contact">
            <a:extLst>
              <a:ext uri="{FF2B5EF4-FFF2-40B4-BE49-F238E27FC236}">
                <a16:creationId xmlns:a16="http://schemas.microsoft.com/office/drawing/2014/main" id="{E877A241-A158-1F81-53A8-F480EECED0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97" t="22292" r="6720" b="18609"/>
          <a:stretch/>
        </p:blipFill>
        <p:spPr bwMode="auto">
          <a:xfrm>
            <a:off x="83574" y="1710813"/>
            <a:ext cx="5063613" cy="3814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200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4E9C1-D048-7052-DC46-5404FFBABAEB}"/>
              </a:ext>
            </a:extLst>
          </p:cNvPr>
          <p:cNvSpPr>
            <a:spLocks noGrp="1"/>
          </p:cNvSpPr>
          <p:nvPr>
            <p:ph type="title"/>
          </p:nvPr>
        </p:nvSpPr>
        <p:spPr>
          <a:xfrm>
            <a:off x="1036320" y="432619"/>
            <a:ext cx="10058400" cy="1927124"/>
          </a:xfrm>
        </p:spPr>
        <p:txBody>
          <a:bodyPr>
            <a:normAutofit/>
          </a:bodyPr>
          <a:lstStyle/>
          <a:p>
            <a:pPr algn="ctr"/>
            <a:r>
              <a:rPr lang="en-IN" sz="5400" b="1" dirty="0">
                <a:solidFill>
                  <a:srgbClr val="00B050"/>
                </a:solidFill>
              </a:rPr>
              <a:t>CONCLUSION</a:t>
            </a:r>
            <a:br>
              <a:rPr lang="en-IN" sz="5400" b="1" dirty="0">
                <a:solidFill>
                  <a:srgbClr val="00B050"/>
                </a:solidFill>
              </a:rPr>
            </a:br>
            <a:endParaRPr lang="en-IN" sz="5400" b="1" dirty="0">
              <a:solidFill>
                <a:srgbClr val="00B050"/>
              </a:solidFill>
            </a:endParaRPr>
          </a:p>
        </p:txBody>
      </p:sp>
      <p:sp>
        <p:nvSpPr>
          <p:cNvPr id="3" name="Content Placeholder 2">
            <a:extLst>
              <a:ext uri="{FF2B5EF4-FFF2-40B4-BE49-F238E27FC236}">
                <a16:creationId xmlns:a16="http://schemas.microsoft.com/office/drawing/2014/main" id="{8EEAA388-189B-6C68-738E-3A0445B846CB}"/>
              </a:ext>
            </a:extLst>
          </p:cNvPr>
          <p:cNvSpPr>
            <a:spLocks noGrp="1"/>
          </p:cNvSpPr>
          <p:nvPr>
            <p:ph idx="1"/>
          </p:nvPr>
        </p:nvSpPr>
        <p:spPr>
          <a:xfrm>
            <a:off x="882937" y="2108202"/>
            <a:ext cx="10426126" cy="2945580"/>
          </a:xfrm>
        </p:spPr>
        <p:txBody>
          <a:bodyPr>
            <a:noAutofit/>
          </a:bodyPr>
          <a:lstStyle/>
          <a:p>
            <a:pPr algn="ctr">
              <a:lnSpc>
                <a:spcPct val="150000"/>
              </a:lnSpc>
            </a:pPr>
            <a:r>
              <a:rPr lang="en-US" sz="1800" dirty="0">
                <a:latin typeface="Agency FB" panose="020B0503020202020204" pitchFamily="34" charset="0"/>
              </a:rPr>
              <a:t>The </a:t>
            </a:r>
            <a:r>
              <a:rPr lang="en-US" sz="1800" b="1" dirty="0">
                <a:latin typeface="Agency FB" panose="020B0503020202020204" pitchFamily="34" charset="0"/>
              </a:rPr>
              <a:t>Online Complaint Registration and Management System</a:t>
            </a:r>
            <a:r>
              <a:rPr lang="en-US" sz="1800" dirty="0">
                <a:latin typeface="Agency FB" panose="020B0503020202020204" pitchFamily="34" charset="0"/>
              </a:rPr>
              <a:t> offers an efficient, scalable solution for managing customer complaints, improving both user experience and organizational operations. By enabling easy complaint submission, tracking, and resolution, the system ensures transparency and accountability. </a:t>
            </a:r>
          </a:p>
          <a:p>
            <a:pPr algn="ctr">
              <a:lnSpc>
                <a:spcPct val="150000"/>
              </a:lnSpc>
            </a:pPr>
            <a:r>
              <a:rPr lang="en-US" sz="1800" dirty="0">
                <a:latin typeface="Agency FB" panose="020B0503020202020204" pitchFamily="34" charset="0"/>
              </a:rPr>
              <a:t>The integration of advanced technologies like AI, real-time updates, and mobile access enhances the functionality, making it adaptable for future growth. Despite some challenges, such as data security and system integration, the platform holds immense potential to streamline customer service processes, increase satisfaction, and contribute to overall business success.</a:t>
            </a:r>
            <a:endParaRPr lang="en-IN" sz="2000" dirty="0">
              <a:solidFill>
                <a:schemeClr val="tx1"/>
              </a:solidFill>
              <a:latin typeface="Agency FB" panose="020B0503020202020204" pitchFamily="34" charset="0"/>
            </a:endParaRPr>
          </a:p>
        </p:txBody>
      </p:sp>
      <p:sp>
        <p:nvSpPr>
          <p:cNvPr id="7" name="TextBox 6">
            <a:extLst>
              <a:ext uri="{FF2B5EF4-FFF2-40B4-BE49-F238E27FC236}">
                <a16:creationId xmlns:a16="http://schemas.microsoft.com/office/drawing/2014/main" id="{D29B221E-5E48-1C32-E21E-79D3FDD667EC}"/>
              </a:ext>
            </a:extLst>
          </p:cNvPr>
          <p:cNvSpPr txBox="1"/>
          <p:nvPr/>
        </p:nvSpPr>
        <p:spPr>
          <a:xfrm>
            <a:off x="2516076" y="5261639"/>
            <a:ext cx="8138160" cy="369332"/>
          </a:xfrm>
          <a:prstGeom prst="rect">
            <a:avLst/>
          </a:prstGeom>
          <a:noFill/>
        </p:spPr>
        <p:txBody>
          <a:bodyPr wrap="square">
            <a:spAutoFit/>
          </a:bodyPr>
          <a:lstStyle/>
          <a:p>
            <a:r>
              <a:rPr lang="fr-FR" dirty="0">
                <a:solidFill>
                  <a:srgbClr val="00B0F0"/>
                </a:solidFill>
              </a:rPr>
              <a:t>Source code @github: https://github.com/SELVAENGINER/MERN_STACK</a:t>
            </a:r>
            <a:endParaRPr lang="en-IN" dirty="0">
              <a:solidFill>
                <a:srgbClr val="00B0F0"/>
              </a:solidFill>
            </a:endParaRPr>
          </a:p>
        </p:txBody>
      </p:sp>
    </p:spTree>
    <p:extLst>
      <p:ext uri="{BB962C8B-B14F-4D97-AF65-F5344CB8AC3E}">
        <p14:creationId xmlns:p14="http://schemas.microsoft.com/office/powerpoint/2010/main" val="58370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Premium Photo | Modern technology background generative ai">
            <a:extLst>
              <a:ext uri="{FF2B5EF4-FFF2-40B4-BE49-F238E27FC236}">
                <a16:creationId xmlns:a16="http://schemas.microsoft.com/office/drawing/2014/main" id="{6FC2BB46-53E5-440A-2C26-9D92E6F611C5}"/>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7168" b="17168"/>
          <a:stretch>
            <a:fillRect/>
          </a:stretch>
        </p:blipFill>
        <p:spPr bwMode="auto">
          <a:xfrm>
            <a:off x="15" y="0"/>
            <a:ext cx="12191985" cy="49259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C9514B-DB04-FA12-501B-E2672C8923B0}"/>
              </a:ext>
            </a:extLst>
          </p:cNvPr>
          <p:cNvSpPr txBox="1"/>
          <p:nvPr/>
        </p:nvSpPr>
        <p:spPr>
          <a:xfrm>
            <a:off x="1976284" y="5034117"/>
            <a:ext cx="8662219" cy="1446550"/>
          </a:xfrm>
          <a:prstGeom prst="rect">
            <a:avLst/>
          </a:prstGeom>
          <a:noFill/>
        </p:spPr>
        <p:txBody>
          <a:bodyPr wrap="square" rtlCol="0">
            <a:spAutoFit/>
          </a:bodyPr>
          <a:lstStyle/>
          <a:p>
            <a:r>
              <a:rPr lang="en-US" sz="8800" b="1" dirty="0">
                <a:solidFill>
                  <a:srgbClr val="FFFF00"/>
                </a:solidFill>
                <a:latin typeface="Bauhaus 93" panose="04030905020B02020C02" pitchFamily="82" charset="0"/>
              </a:rPr>
              <a:t>T</a:t>
            </a:r>
            <a:r>
              <a:rPr lang="en-US" sz="8800" b="1" dirty="0">
                <a:solidFill>
                  <a:schemeClr val="bg1"/>
                </a:solidFill>
                <a:latin typeface="Bauhaus 93" panose="04030905020B02020C02" pitchFamily="82" charset="0"/>
              </a:rPr>
              <a:t> </a:t>
            </a:r>
            <a:r>
              <a:rPr lang="en-US" sz="8800" b="1" dirty="0">
                <a:solidFill>
                  <a:schemeClr val="accent4"/>
                </a:solidFill>
                <a:latin typeface="Bauhaus 93" panose="04030905020B02020C02" pitchFamily="82" charset="0"/>
              </a:rPr>
              <a:t>H</a:t>
            </a:r>
            <a:r>
              <a:rPr lang="en-US" sz="8800" b="1" dirty="0">
                <a:solidFill>
                  <a:schemeClr val="bg1"/>
                </a:solidFill>
                <a:latin typeface="Bauhaus 93" panose="04030905020B02020C02" pitchFamily="82" charset="0"/>
              </a:rPr>
              <a:t> </a:t>
            </a:r>
            <a:r>
              <a:rPr lang="en-US" sz="8800" b="1" dirty="0">
                <a:solidFill>
                  <a:srgbClr val="00B0F0"/>
                </a:solidFill>
                <a:latin typeface="Bauhaus 93" panose="04030905020B02020C02" pitchFamily="82" charset="0"/>
              </a:rPr>
              <a:t>A</a:t>
            </a:r>
            <a:r>
              <a:rPr lang="en-US" sz="8800" b="1" dirty="0">
                <a:solidFill>
                  <a:schemeClr val="bg1"/>
                </a:solidFill>
                <a:latin typeface="Bauhaus 93" panose="04030905020B02020C02" pitchFamily="82" charset="0"/>
              </a:rPr>
              <a:t> </a:t>
            </a:r>
            <a:r>
              <a:rPr lang="en-US" sz="8800" b="1" dirty="0">
                <a:solidFill>
                  <a:srgbClr val="7030A0"/>
                </a:solidFill>
                <a:latin typeface="Bauhaus 93" panose="04030905020B02020C02" pitchFamily="82" charset="0"/>
              </a:rPr>
              <a:t>N</a:t>
            </a:r>
            <a:r>
              <a:rPr lang="en-US" sz="8800" b="1" dirty="0">
                <a:solidFill>
                  <a:schemeClr val="bg1"/>
                </a:solidFill>
                <a:latin typeface="Bauhaus 93" panose="04030905020B02020C02" pitchFamily="82" charset="0"/>
              </a:rPr>
              <a:t> K   </a:t>
            </a:r>
            <a:r>
              <a:rPr lang="en-US" sz="8800" b="1" dirty="0">
                <a:solidFill>
                  <a:srgbClr val="0070C0"/>
                </a:solidFill>
                <a:latin typeface="Bauhaus 93" panose="04030905020B02020C02" pitchFamily="82" charset="0"/>
              </a:rPr>
              <a:t>Y</a:t>
            </a:r>
            <a:r>
              <a:rPr lang="en-US" sz="8800" b="1" dirty="0">
                <a:solidFill>
                  <a:schemeClr val="bg1"/>
                </a:solidFill>
                <a:latin typeface="Bauhaus 93" panose="04030905020B02020C02" pitchFamily="82" charset="0"/>
              </a:rPr>
              <a:t> </a:t>
            </a:r>
            <a:r>
              <a:rPr lang="en-US" sz="8800" b="1" dirty="0">
                <a:solidFill>
                  <a:srgbClr val="00B050"/>
                </a:solidFill>
                <a:latin typeface="Bauhaus 93" panose="04030905020B02020C02" pitchFamily="82" charset="0"/>
              </a:rPr>
              <a:t>O</a:t>
            </a:r>
            <a:r>
              <a:rPr lang="en-US" sz="8800" b="1" dirty="0">
                <a:solidFill>
                  <a:schemeClr val="bg1"/>
                </a:solidFill>
                <a:latin typeface="Bauhaus 93" panose="04030905020B02020C02" pitchFamily="82" charset="0"/>
              </a:rPr>
              <a:t> </a:t>
            </a:r>
            <a:r>
              <a:rPr lang="en-US" sz="8800" b="1" dirty="0">
                <a:solidFill>
                  <a:srgbClr val="FFC000"/>
                </a:solidFill>
                <a:latin typeface="Bauhaus 93" panose="04030905020B02020C02" pitchFamily="82" charset="0"/>
              </a:rPr>
              <a:t>U</a:t>
            </a:r>
            <a:r>
              <a:rPr lang="en-US" sz="8800" b="1" dirty="0">
                <a:solidFill>
                  <a:schemeClr val="bg1"/>
                </a:solidFill>
                <a:latin typeface="Bauhaus 93" panose="04030905020B02020C02" pitchFamily="82" charset="0"/>
              </a:rPr>
              <a:t> </a:t>
            </a:r>
            <a:endParaRPr lang="en-IN" sz="8800" b="1" dirty="0">
              <a:solidFill>
                <a:schemeClr val="bg1"/>
              </a:solidFill>
              <a:latin typeface="Bauhaus 93" panose="04030905020B02020C02" pitchFamily="82" charset="0"/>
            </a:endParaRPr>
          </a:p>
        </p:txBody>
      </p:sp>
    </p:spTree>
    <p:extLst>
      <p:ext uri="{BB962C8B-B14F-4D97-AF65-F5344CB8AC3E}">
        <p14:creationId xmlns:p14="http://schemas.microsoft.com/office/powerpoint/2010/main" val="2138669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BD46C-ECE3-166F-738F-127379977FA1}"/>
              </a:ext>
            </a:extLst>
          </p:cNvPr>
          <p:cNvSpPr>
            <a:spLocks noGrp="1"/>
          </p:cNvSpPr>
          <p:nvPr>
            <p:ph type="title"/>
          </p:nvPr>
        </p:nvSpPr>
        <p:spPr>
          <a:xfrm>
            <a:off x="505815" y="953729"/>
            <a:ext cx="3517567" cy="776255"/>
          </a:xfrm>
        </p:spPr>
        <p:txBody>
          <a:bodyPr>
            <a:normAutofit/>
          </a:bodyPr>
          <a:lstStyle/>
          <a:p>
            <a:r>
              <a:rPr lang="en-US" sz="4400" b="1" dirty="0"/>
              <a:t>AGENDA</a:t>
            </a:r>
            <a:endParaRPr lang="en-IN" sz="4400" b="1" dirty="0"/>
          </a:p>
        </p:txBody>
      </p:sp>
      <p:sp>
        <p:nvSpPr>
          <p:cNvPr id="4" name="Text Placeholder 3">
            <a:extLst>
              <a:ext uri="{FF2B5EF4-FFF2-40B4-BE49-F238E27FC236}">
                <a16:creationId xmlns:a16="http://schemas.microsoft.com/office/drawing/2014/main" id="{28A9B3F7-FBD6-D363-4F12-53EC049A65D0}"/>
              </a:ext>
            </a:extLst>
          </p:cNvPr>
          <p:cNvSpPr>
            <a:spLocks noGrp="1"/>
          </p:cNvSpPr>
          <p:nvPr>
            <p:ph type="body" sz="half" idx="2"/>
          </p:nvPr>
        </p:nvSpPr>
        <p:spPr>
          <a:xfrm>
            <a:off x="289504" y="2148314"/>
            <a:ext cx="4135012" cy="4311480"/>
          </a:xfrm>
        </p:spPr>
        <p:txBody>
          <a:bodyPr>
            <a:normAutofit/>
          </a:bodyPr>
          <a:lstStyle/>
          <a:p>
            <a:pPr marL="285750" indent="-285750">
              <a:buFont typeface="Arial" panose="020B0604020202020204" pitchFamily="34" charset="0"/>
              <a:buChar char="•"/>
            </a:pPr>
            <a:r>
              <a:rPr lang="en-IN" dirty="0">
                <a:solidFill>
                  <a:schemeClr val="bg1"/>
                </a:solidFill>
                <a:latin typeface="Agency FB" panose="020B0503020202020204" pitchFamily="34" charset="0"/>
                <a:ea typeface="Calibri" panose="020F0502020204030204" pitchFamily="34" charset="0"/>
              </a:rPr>
              <a:t>Introduction</a:t>
            </a:r>
            <a:endParaRPr lang="en-IN" sz="1800" dirty="0">
              <a:solidFill>
                <a:schemeClr val="bg1"/>
              </a:solidFill>
              <a:effectLst/>
              <a:latin typeface="Agency FB" panose="020B0503020202020204" pitchFamily="34" charset="0"/>
              <a:ea typeface="Calibri" panose="020F0502020204030204" pitchFamily="34" charset="0"/>
            </a:endParaRPr>
          </a:p>
          <a:p>
            <a:pPr marL="285750" indent="-285750">
              <a:buFont typeface="Arial" panose="020B0604020202020204" pitchFamily="34" charset="0"/>
              <a:buChar char="•"/>
            </a:pPr>
            <a:r>
              <a:rPr lang="en-IN" i="0" dirty="0">
                <a:solidFill>
                  <a:schemeClr val="bg1"/>
                </a:solidFill>
                <a:effectLst/>
                <a:latin typeface="Agency FB" panose="020B0503020202020204" pitchFamily="34" charset="0"/>
              </a:rPr>
              <a:t>Background </a:t>
            </a:r>
          </a:p>
          <a:p>
            <a:pPr marL="285750" indent="-285750">
              <a:buFont typeface="Arial" panose="020B0604020202020204" pitchFamily="34" charset="0"/>
              <a:buChar char="•"/>
            </a:pPr>
            <a:r>
              <a:rPr lang="fr-FR" i="0" dirty="0" err="1">
                <a:solidFill>
                  <a:schemeClr val="bg1"/>
                </a:solidFill>
                <a:effectLst/>
                <a:latin typeface="Agency FB" panose="020B0503020202020204" pitchFamily="34" charset="0"/>
              </a:rPr>
              <a:t>Generative</a:t>
            </a:r>
            <a:r>
              <a:rPr lang="fr-FR" i="0" dirty="0">
                <a:solidFill>
                  <a:schemeClr val="bg1"/>
                </a:solidFill>
                <a:effectLst/>
                <a:latin typeface="Agency FB" panose="020B0503020202020204" pitchFamily="34" charset="0"/>
              </a:rPr>
              <a:t> AI Techniques for QR Code </a:t>
            </a:r>
            <a:r>
              <a:rPr lang="fr-FR" i="0" dirty="0" err="1">
                <a:solidFill>
                  <a:schemeClr val="bg1"/>
                </a:solidFill>
                <a:effectLst/>
                <a:latin typeface="Agency FB" panose="020B0503020202020204" pitchFamily="34" charset="0"/>
              </a:rPr>
              <a:t>Generation</a:t>
            </a:r>
            <a:endParaRPr lang="fr-FR" i="0" dirty="0">
              <a:solidFill>
                <a:schemeClr val="bg1"/>
              </a:solidFill>
              <a:effectLst/>
              <a:latin typeface="Agency FB" panose="020B0503020202020204" pitchFamily="34" charset="0"/>
            </a:endParaRPr>
          </a:p>
          <a:p>
            <a:pPr marL="285750" indent="-285750">
              <a:buFont typeface="Arial" panose="020B0604020202020204" pitchFamily="34" charset="0"/>
              <a:buChar char="•"/>
            </a:pPr>
            <a:r>
              <a:rPr lang="en-US" i="0" dirty="0">
                <a:solidFill>
                  <a:schemeClr val="bg1"/>
                </a:solidFill>
                <a:effectLst/>
                <a:latin typeface="Agency FB" panose="020B0503020202020204" pitchFamily="34" charset="0"/>
              </a:rPr>
              <a:t>Advantages of Using Generative AI for QR Code Generation</a:t>
            </a:r>
          </a:p>
          <a:p>
            <a:pPr marL="285750" indent="-285750" algn="l">
              <a:buFont typeface="Arial" panose="020B0604020202020204" pitchFamily="34" charset="0"/>
              <a:buChar char="•"/>
            </a:pPr>
            <a:r>
              <a:rPr lang="en-IN" i="0" dirty="0">
                <a:solidFill>
                  <a:schemeClr val="bg1"/>
                </a:solidFill>
                <a:effectLst/>
                <a:latin typeface="Agency FB" panose="020B0503020202020204" pitchFamily="34" charset="0"/>
              </a:rPr>
              <a:t>Challenges and Considerations</a:t>
            </a:r>
          </a:p>
          <a:p>
            <a:pPr marL="285750" indent="-285750" algn="l">
              <a:buFont typeface="Arial" panose="020B0604020202020204" pitchFamily="34" charset="0"/>
              <a:buChar char="•"/>
            </a:pPr>
            <a:r>
              <a:rPr lang="en-US" i="0" dirty="0">
                <a:solidFill>
                  <a:schemeClr val="bg1"/>
                </a:solidFill>
                <a:effectLst/>
                <a:latin typeface="Agency FB" panose="020B0503020202020204" pitchFamily="34" charset="0"/>
              </a:rPr>
              <a:t>Future Prospects and Research Directions</a:t>
            </a:r>
          </a:p>
          <a:p>
            <a:pPr marL="285750" indent="-285750">
              <a:buFont typeface="Arial" panose="020B0604020202020204" pitchFamily="34" charset="0"/>
              <a:buChar char="•"/>
            </a:pPr>
            <a:r>
              <a:rPr lang="en-IN" i="0" dirty="0">
                <a:solidFill>
                  <a:schemeClr val="bg1"/>
                </a:solidFill>
                <a:effectLst/>
                <a:latin typeface="Agency FB" panose="020B0503020202020204" pitchFamily="34" charset="0"/>
              </a:rPr>
              <a:t>Conclusion</a:t>
            </a:r>
            <a:endParaRPr lang="en-IN" sz="1800" dirty="0">
              <a:solidFill>
                <a:schemeClr val="bg1"/>
              </a:solidFill>
              <a:effectLst/>
              <a:latin typeface="Agency FB" panose="020B0503020202020204" pitchFamily="34" charset="0"/>
              <a:ea typeface="Calibri" panose="020F0502020204030204" pitchFamily="34" charset="0"/>
            </a:endParaRPr>
          </a:p>
          <a:p>
            <a:pPr marL="285750" indent="-285750">
              <a:buFont typeface="Arial" panose="020B0604020202020204" pitchFamily="34" charset="0"/>
              <a:buChar char="•"/>
            </a:pPr>
            <a:endParaRPr lang="en-IN" dirty="0">
              <a:solidFill>
                <a:schemeClr val="bg1"/>
              </a:solidFill>
              <a:latin typeface="Agency FB" panose="020B0503020202020204" pitchFamily="34" charset="0"/>
            </a:endParaRPr>
          </a:p>
        </p:txBody>
      </p:sp>
      <p:pic>
        <p:nvPicPr>
          <p:cNvPr id="6" name="Picture 5">
            <a:extLst>
              <a:ext uri="{FF2B5EF4-FFF2-40B4-BE49-F238E27FC236}">
                <a16:creationId xmlns:a16="http://schemas.microsoft.com/office/drawing/2014/main" id="{ED093CCF-8CD6-F262-42EA-BE6E5D09430E}"/>
              </a:ext>
            </a:extLst>
          </p:cNvPr>
          <p:cNvPicPr>
            <a:picLocks noChangeAspect="1"/>
          </p:cNvPicPr>
          <p:nvPr/>
        </p:nvPicPr>
        <p:blipFill>
          <a:blip r:embed="rId2"/>
          <a:srcRect l="13534" r="24907"/>
          <a:stretch/>
        </p:blipFill>
        <p:spPr>
          <a:xfrm>
            <a:off x="4642337" y="0"/>
            <a:ext cx="7549663" cy="6858000"/>
          </a:xfrm>
          <a:prstGeom prst="rect">
            <a:avLst/>
          </a:prstGeom>
        </p:spPr>
      </p:pic>
    </p:spTree>
    <p:extLst>
      <p:ext uri="{BB962C8B-B14F-4D97-AF65-F5344CB8AC3E}">
        <p14:creationId xmlns:p14="http://schemas.microsoft.com/office/powerpoint/2010/main" val="106774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mplaints &amp; Reviews: Questions &amp; Answers | Sovereign Attorneys: Consumer  Complaint Support Forum 🏛️">
            <a:extLst>
              <a:ext uri="{FF2B5EF4-FFF2-40B4-BE49-F238E27FC236}">
                <a16:creationId xmlns:a16="http://schemas.microsoft.com/office/drawing/2014/main" id="{39E6B221-A944-EC59-1B90-C6924286C2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55" r="19823" b="5319"/>
          <a:stretch/>
        </p:blipFill>
        <p:spPr bwMode="auto">
          <a:xfrm>
            <a:off x="0" y="1"/>
            <a:ext cx="5753951"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0F8B92-EFAA-753F-3A06-07CA2ACA1684}"/>
              </a:ext>
            </a:extLst>
          </p:cNvPr>
          <p:cNvSpPr>
            <a:spLocks noGrp="1"/>
          </p:cNvSpPr>
          <p:nvPr>
            <p:ph type="title"/>
          </p:nvPr>
        </p:nvSpPr>
        <p:spPr>
          <a:xfrm>
            <a:off x="3480619" y="328674"/>
            <a:ext cx="5230761" cy="794152"/>
          </a:xfrm>
        </p:spPr>
        <p:txBody>
          <a:bodyPr>
            <a:normAutofit/>
          </a:bodyPr>
          <a:lstStyle/>
          <a:p>
            <a:r>
              <a:rPr lang="en-US" sz="4800" b="1" dirty="0">
                <a:solidFill>
                  <a:schemeClr val="tx1"/>
                </a:solidFill>
                <a:highlight>
                  <a:srgbClr val="FFFF00"/>
                </a:highlight>
              </a:rPr>
              <a:t>INTRODUCTION</a:t>
            </a:r>
            <a:endParaRPr lang="en-IN" sz="4800" b="1" dirty="0">
              <a:solidFill>
                <a:schemeClr val="tx1"/>
              </a:solidFill>
              <a:highlight>
                <a:srgbClr val="FFFF00"/>
              </a:highlight>
            </a:endParaRPr>
          </a:p>
        </p:txBody>
      </p:sp>
      <p:sp>
        <p:nvSpPr>
          <p:cNvPr id="3" name="Content Placeholder 2">
            <a:extLst>
              <a:ext uri="{FF2B5EF4-FFF2-40B4-BE49-F238E27FC236}">
                <a16:creationId xmlns:a16="http://schemas.microsoft.com/office/drawing/2014/main" id="{6C38AB7B-ECD6-08DE-BEF3-6FF4C0B69E8B}"/>
              </a:ext>
            </a:extLst>
          </p:cNvPr>
          <p:cNvSpPr>
            <a:spLocks noGrp="1"/>
          </p:cNvSpPr>
          <p:nvPr>
            <p:ph idx="1"/>
          </p:nvPr>
        </p:nvSpPr>
        <p:spPr>
          <a:xfrm>
            <a:off x="5753951" y="1487595"/>
            <a:ext cx="6084087" cy="5005637"/>
          </a:xfrm>
        </p:spPr>
        <p:txBody>
          <a:bodyPr>
            <a:normAutofit/>
          </a:bodyPr>
          <a:lstStyle/>
          <a:p>
            <a:pPr>
              <a:lnSpc>
                <a:spcPct val="150000"/>
              </a:lnSpc>
            </a:pPr>
            <a:r>
              <a:rPr lang="en-US" sz="1800" dirty="0">
                <a:latin typeface="Agency FB" panose="020B0503020202020204" pitchFamily="34" charset="0"/>
              </a:rPr>
              <a:t>The </a:t>
            </a:r>
            <a:r>
              <a:rPr lang="en-US" sz="1800" b="1" dirty="0">
                <a:latin typeface="Agency FB" panose="020B0503020202020204" pitchFamily="34" charset="0"/>
              </a:rPr>
              <a:t>Online Complaint Registration and Management System</a:t>
            </a:r>
            <a:r>
              <a:rPr lang="en-US" sz="1800" dirty="0">
                <a:latin typeface="Agency FB" panose="020B0503020202020204" pitchFamily="34" charset="0"/>
              </a:rPr>
              <a:t> is a modern, fully integrated web-based platform designed to streamline and automate the process of registering, managing, and resolving customer complaints. This system leverages the power of the </a:t>
            </a:r>
            <a:r>
              <a:rPr lang="en-US" sz="1800" b="1" dirty="0">
                <a:latin typeface="Agency FB" panose="020B0503020202020204" pitchFamily="34" charset="0"/>
              </a:rPr>
              <a:t>MERN Stack</a:t>
            </a:r>
            <a:r>
              <a:rPr lang="en-US" sz="1800" dirty="0">
                <a:latin typeface="Agency FB" panose="020B0503020202020204" pitchFamily="34" charset="0"/>
              </a:rPr>
              <a:t> (MongoDB, Express.js, React, Node.js) to offer a scalable, flexible, and responsive solution for handling customer service requests.</a:t>
            </a:r>
          </a:p>
          <a:p>
            <a:pPr>
              <a:lnSpc>
                <a:spcPct val="150000"/>
              </a:lnSpc>
            </a:pPr>
            <a:r>
              <a:rPr lang="en-US" sz="1800" dirty="0">
                <a:latin typeface="Agency FB" panose="020B0503020202020204" pitchFamily="34" charset="0"/>
              </a:rPr>
              <a:t>In traditional systems, complaints are often logged manually, causing delays in tracking, assigning, and resolving issues. This online system addresses these challenges by centralizing all complaint data, improving the workflow, and offering real-time updates, enhancing the overall customer experience.</a:t>
            </a:r>
          </a:p>
        </p:txBody>
      </p:sp>
    </p:spTree>
    <p:extLst>
      <p:ext uri="{BB962C8B-B14F-4D97-AF65-F5344CB8AC3E}">
        <p14:creationId xmlns:p14="http://schemas.microsoft.com/office/powerpoint/2010/main" val="3834669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2746-EAF1-B365-C533-60B8C3FDD7DB}"/>
              </a:ext>
            </a:extLst>
          </p:cNvPr>
          <p:cNvSpPr>
            <a:spLocks noGrp="1"/>
          </p:cNvSpPr>
          <p:nvPr>
            <p:ph type="title"/>
          </p:nvPr>
        </p:nvSpPr>
        <p:spPr>
          <a:xfrm>
            <a:off x="1097280" y="816077"/>
            <a:ext cx="5165868" cy="921283"/>
          </a:xfrm>
        </p:spPr>
        <p:txBody>
          <a:bodyPr/>
          <a:lstStyle/>
          <a:p>
            <a:r>
              <a:rPr lang="en-US" b="1" dirty="0">
                <a:solidFill>
                  <a:schemeClr val="accent5"/>
                </a:solidFill>
              </a:rPr>
              <a:t>BACKGROUND</a:t>
            </a:r>
            <a:endParaRPr lang="en-IN" b="1" dirty="0">
              <a:solidFill>
                <a:schemeClr val="accent5"/>
              </a:solidFill>
            </a:endParaRPr>
          </a:p>
        </p:txBody>
      </p:sp>
      <p:sp>
        <p:nvSpPr>
          <p:cNvPr id="3" name="Content Placeholder 2">
            <a:extLst>
              <a:ext uri="{FF2B5EF4-FFF2-40B4-BE49-F238E27FC236}">
                <a16:creationId xmlns:a16="http://schemas.microsoft.com/office/drawing/2014/main" id="{407104F2-908C-C138-631D-DDBC69516A81}"/>
              </a:ext>
            </a:extLst>
          </p:cNvPr>
          <p:cNvSpPr>
            <a:spLocks noGrp="1"/>
          </p:cNvSpPr>
          <p:nvPr>
            <p:ph idx="1"/>
          </p:nvPr>
        </p:nvSpPr>
        <p:spPr>
          <a:xfrm>
            <a:off x="1066800" y="2186861"/>
            <a:ext cx="10058400" cy="1923024"/>
          </a:xfrm>
        </p:spPr>
        <p:txBody>
          <a:bodyPr/>
          <a:lstStyle/>
          <a:p>
            <a:pPr marL="0" indent="0">
              <a:lnSpc>
                <a:spcPct val="150000"/>
              </a:lnSpc>
              <a:buNone/>
            </a:pPr>
            <a:r>
              <a:rPr lang="en-US" dirty="0">
                <a:latin typeface="Agency FB" panose="020B0503020202020204" pitchFamily="34" charset="0"/>
              </a:rPr>
              <a:t>                       The growing demand for efficient customer service management and the need to handle complaints quickly and transparently have led to the development of digital solutions that automate and streamline these processes. As businesses and organizations continue to embrace technology, it has become essential to integrate automated complaint management systems that provide real-time tracking, clear communication, and efficient workflows. </a:t>
            </a:r>
            <a:endParaRPr lang="en-IN" dirty="0">
              <a:solidFill>
                <a:schemeClr val="tx1"/>
              </a:solidFill>
              <a:latin typeface="Agency FB" panose="020B0503020202020204" pitchFamily="34" charset="0"/>
            </a:endParaRPr>
          </a:p>
        </p:txBody>
      </p:sp>
      <p:sp>
        <p:nvSpPr>
          <p:cNvPr id="5" name="TextBox 4">
            <a:extLst>
              <a:ext uri="{FF2B5EF4-FFF2-40B4-BE49-F238E27FC236}">
                <a16:creationId xmlns:a16="http://schemas.microsoft.com/office/drawing/2014/main" id="{66DF84B0-39B8-F138-3C17-CF1F5475685E}"/>
              </a:ext>
            </a:extLst>
          </p:cNvPr>
          <p:cNvSpPr txBox="1"/>
          <p:nvPr/>
        </p:nvSpPr>
        <p:spPr>
          <a:xfrm>
            <a:off x="934064" y="4136600"/>
            <a:ext cx="10058399" cy="1515223"/>
          </a:xfrm>
          <a:prstGeom prst="rect">
            <a:avLst/>
          </a:prstGeom>
          <a:noFill/>
        </p:spPr>
        <p:txBody>
          <a:bodyPr wrap="square">
            <a:spAutoFit/>
          </a:bodyPr>
          <a:lstStyle/>
          <a:p>
            <a:pPr>
              <a:lnSpc>
                <a:spcPct val="150000"/>
              </a:lnSpc>
            </a:pPr>
            <a:r>
              <a:rPr lang="en-US" sz="2800" b="1" dirty="0">
                <a:solidFill>
                  <a:srgbClr val="FF0000"/>
                </a:solidFill>
                <a:latin typeface="Agency FB" panose="020B0503020202020204" pitchFamily="34" charset="0"/>
              </a:rPr>
              <a:t>Methods</a:t>
            </a:r>
            <a:r>
              <a:rPr lang="en-US" sz="2800" dirty="0">
                <a:solidFill>
                  <a:srgbClr val="FF0000"/>
                </a:solidFill>
                <a:latin typeface="Agency FB" panose="020B0503020202020204" pitchFamily="34" charset="0"/>
              </a:rPr>
              <a:t>:</a:t>
            </a:r>
            <a:br>
              <a:rPr lang="en-US" dirty="0">
                <a:latin typeface="Agency FB" panose="020B0503020202020204" pitchFamily="34" charset="0"/>
              </a:rPr>
            </a:br>
            <a:r>
              <a:rPr lang="en-US" dirty="0">
                <a:latin typeface="Agency FB" panose="020B0503020202020204" pitchFamily="34" charset="0"/>
              </a:rPr>
              <a:t>The system follows a </a:t>
            </a:r>
            <a:r>
              <a:rPr lang="en-US" b="1" dirty="0">
                <a:latin typeface="Agency FB" panose="020B0503020202020204" pitchFamily="34" charset="0"/>
              </a:rPr>
              <a:t>three-layer architecture</a:t>
            </a:r>
            <a:r>
              <a:rPr lang="en-US" dirty="0">
                <a:latin typeface="Agency FB" panose="020B0503020202020204" pitchFamily="34" charset="0"/>
              </a:rPr>
              <a:t>: the </a:t>
            </a:r>
            <a:r>
              <a:rPr lang="en-US" b="1" dirty="0">
                <a:latin typeface="Agency FB" panose="020B0503020202020204" pitchFamily="34" charset="0"/>
              </a:rPr>
              <a:t>Frontend</a:t>
            </a:r>
            <a:r>
              <a:rPr lang="en-US" dirty="0">
                <a:latin typeface="Agency FB" panose="020B0503020202020204" pitchFamily="34" charset="0"/>
              </a:rPr>
              <a:t>, </a:t>
            </a:r>
            <a:r>
              <a:rPr lang="en-US" b="1" dirty="0">
                <a:latin typeface="Agency FB" panose="020B0503020202020204" pitchFamily="34" charset="0"/>
              </a:rPr>
              <a:t>Backend</a:t>
            </a:r>
            <a:r>
              <a:rPr lang="en-US" dirty="0">
                <a:latin typeface="Agency FB" panose="020B0503020202020204" pitchFamily="34" charset="0"/>
              </a:rPr>
              <a:t>, and </a:t>
            </a:r>
            <a:r>
              <a:rPr lang="en-US" b="1" dirty="0">
                <a:latin typeface="Agency FB" panose="020B0503020202020204" pitchFamily="34" charset="0"/>
              </a:rPr>
              <a:t>Database</a:t>
            </a:r>
            <a:r>
              <a:rPr lang="en-US" dirty="0">
                <a:latin typeface="Agency FB" panose="020B0503020202020204" pitchFamily="34" charset="0"/>
              </a:rPr>
              <a:t> layers. Each layer is designed to work cohesively to ensure smooth and efficient functioning.</a:t>
            </a:r>
            <a:endParaRPr lang="en-IN" dirty="0">
              <a:latin typeface="Agency FB" panose="020B0503020202020204" pitchFamily="34" charset="0"/>
            </a:endParaRPr>
          </a:p>
        </p:txBody>
      </p:sp>
    </p:spTree>
    <p:extLst>
      <p:ext uri="{BB962C8B-B14F-4D97-AF65-F5344CB8AC3E}">
        <p14:creationId xmlns:p14="http://schemas.microsoft.com/office/powerpoint/2010/main" val="2277114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43EDD-AC9E-FFF0-4E94-572BFE304A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5D5DB-8666-C6AA-6ACB-B959F6B04EEB}"/>
              </a:ext>
            </a:extLst>
          </p:cNvPr>
          <p:cNvSpPr>
            <a:spLocks noGrp="1"/>
          </p:cNvSpPr>
          <p:nvPr>
            <p:ph type="title"/>
          </p:nvPr>
        </p:nvSpPr>
        <p:spPr>
          <a:xfrm>
            <a:off x="1097280" y="816077"/>
            <a:ext cx="5165868" cy="921283"/>
          </a:xfrm>
        </p:spPr>
        <p:txBody>
          <a:bodyPr/>
          <a:lstStyle/>
          <a:p>
            <a:r>
              <a:rPr lang="en-US" b="1" dirty="0">
                <a:solidFill>
                  <a:schemeClr val="accent5"/>
                </a:solidFill>
              </a:rPr>
              <a:t>BACKGROUND</a:t>
            </a:r>
            <a:endParaRPr lang="en-IN" b="1" dirty="0">
              <a:solidFill>
                <a:schemeClr val="accent5"/>
              </a:solidFill>
            </a:endParaRPr>
          </a:p>
        </p:txBody>
      </p:sp>
      <p:sp>
        <p:nvSpPr>
          <p:cNvPr id="9" name="Rectangle 2">
            <a:extLst>
              <a:ext uri="{FF2B5EF4-FFF2-40B4-BE49-F238E27FC236}">
                <a16:creationId xmlns:a16="http://schemas.microsoft.com/office/drawing/2014/main" id="{EBCF9757-2D9F-0A38-CDDF-28C51303977E}"/>
              </a:ext>
            </a:extLst>
          </p:cNvPr>
          <p:cNvSpPr>
            <a:spLocks noChangeArrowheads="1"/>
          </p:cNvSpPr>
          <p:nvPr/>
        </p:nvSpPr>
        <p:spPr bwMode="auto">
          <a:xfrm>
            <a:off x="880734" y="1966827"/>
            <a:ext cx="10223819" cy="4192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rgbClr val="00B050"/>
                </a:solidFill>
                <a:effectLst/>
                <a:latin typeface="Agency FB" panose="020B0503020202020204" pitchFamily="34" charset="0"/>
              </a:rPr>
              <a:t>FRONTEND</a:t>
            </a:r>
            <a:r>
              <a:rPr kumimoji="0" lang="en-US" altLang="en-US" sz="1800" b="0" i="0" u="none" strike="noStrike" cap="none" normalizeH="0" baseline="0" dirty="0">
                <a:ln>
                  <a:noFill/>
                </a:ln>
                <a:solidFill>
                  <a:schemeClr val="tx1"/>
                </a:solidFill>
                <a:effectLst/>
                <a:latin typeface="Agency FB" panose="020B0503020202020204" pitchFamily="34" charset="0"/>
              </a:rPr>
              <a:t>: The </a:t>
            </a:r>
            <a:r>
              <a:rPr kumimoji="0" lang="en-US" altLang="en-US" sz="1800" b="1" i="0" u="none" strike="noStrike" cap="none" normalizeH="0" baseline="0" dirty="0">
                <a:ln>
                  <a:noFill/>
                </a:ln>
                <a:solidFill>
                  <a:schemeClr val="tx1"/>
                </a:solidFill>
                <a:effectLst/>
                <a:latin typeface="Agency FB" panose="020B0503020202020204" pitchFamily="34" charset="0"/>
              </a:rPr>
              <a:t>React</a:t>
            </a:r>
            <a:r>
              <a:rPr kumimoji="0" lang="en-US" altLang="en-US" sz="1800" b="0" i="0" u="none" strike="noStrike" cap="none" normalizeH="0" baseline="0" dirty="0">
                <a:ln>
                  <a:noFill/>
                </a:ln>
                <a:solidFill>
                  <a:schemeClr val="tx1"/>
                </a:solidFill>
                <a:effectLst/>
                <a:latin typeface="Agency FB" panose="020B0503020202020204" pitchFamily="34" charset="0"/>
              </a:rPr>
              <a:t> framework is used for building the user interface, offering a modular, maintainable, and scalable structure. </a:t>
            </a:r>
            <a:r>
              <a:rPr kumimoji="0" lang="en-US" altLang="en-US" sz="1800" b="0" i="0" u="none" strike="noStrike" cap="none" normalizeH="0" baseline="0" dirty="0" err="1">
                <a:ln>
                  <a:noFill/>
                </a:ln>
                <a:solidFill>
                  <a:schemeClr val="tx1"/>
                </a:solidFill>
                <a:effectLst/>
                <a:latin typeface="Agency FB" panose="020B0503020202020204" pitchFamily="34" charset="0"/>
              </a:rPr>
              <a:t>React’s</a:t>
            </a:r>
            <a:r>
              <a:rPr kumimoji="0" lang="en-US" altLang="en-US" sz="1800" b="0" i="0" u="none" strike="noStrike" cap="none" normalizeH="0" baseline="0" dirty="0">
                <a:ln>
                  <a:noFill/>
                </a:ln>
                <a:solidFill>
                  <a:schemeClr val="tx1"/>
                </a:solidFill>
                <a:effectLst/>
                <a:latin typeface="Agency FB" panose="020B0503020202020204" pitchFamily="34" charset="0"/>
              </a:rPr>
              <a:t> </a:t>
            </a:r>
            <a:r>
              <a:rPr kumimoji="0" lang="en-US" altLang="en-US" sz="1800" b="1" i="0" u="none" strike="noStrike" cap="none" normalizeH="0" baseline="0" dirty="0">
                <a:ln>
                  <a:noFill/>
                </a:ln>
                <a:solidFill>
                  <a:schemeClr val="tx1"/>
                </a:solidFill>
                <a:effectLst/>
                <a:latin typeface="Agency FB" panose="020B0503020202020204" pitchFamily="34" charset="0"/>
              </a:rPr>
              <a:t>component-based architecture</a:t>
            </a:r>
            <a:r>
              <a:rPr kumimoji="0" lang="en-US" altLang="en-US" sz="1800" b="0" i="0" u="none" strike="noStrike" cap="none" normalizeH="0" baseline="0" dirty="0">
                <a:ln>
                  <a:noFill/>
                </a:ln>
                <a:solidFill>
                  <a:schemeClr val="tx1"/>
                </a:solidFill>
                <a:effectLst/>
                <a:latin typeface="Agency FB" panose="020B0503020202020204" pitchFamily="34" charset="0"/>
              </a:rPr>
              <a:t> enables easy development and maintenance of UI elements, while its </a:t>
            </a:r>
            <a:r>
              <a:rPr kumimoji="0" lang="en-US" altLang="en-US" sz="1800" b="1" i="0" u="none" strike="noStrike" cap="none" normalizeH="0" baseline="0" dirty="0">
                <a:ln>
                  <a:noFill/>
                </a:ln>
                <a:solidFill>
                  <a:schemeClr val="tx1"/>
                </a:solidFill>
                <a:effectLst/>
                <a:latin typeface="Agency FB" panose="020B0503020202020204" pitchFamily="34" charset="0"/>
              </a:rPr>
              <a:t>Single-Page Application (SPA)</a:t>
            </a:r>
            <a:r>
              <a:rPr kumimoji="0" lang="en-US" altLang="en-US" sz="1800" b="0" i="0" u="none" strike="noStrike" cap="none" normalizeH="0" baseline="0" dirty="0">
                <a:ln>
                  <a:noFill/>
                </a:ln>
                <a:solidFill>
                  <a:schemeClr val="tx1"/>
                </a:solidFill>
                <a:effectLst/>
                <a:latin typeface="Agency FB" panose="020B0503020202020204" pitchFamily="34" charset="0"/>
              </a:rPr>
              <a:t> model ensures a seamless, fast user experience. </a:t>
            </a:r>
          </a:p>
          <a:p>
            <a:pPr marL="0" marR="0" lvl="0" indent="0" algn="l" defTabSz="914400" rtl="0" eaLnBrk="0" fontAlgn="base" latinLnBrk="0" hangingPunct="0">
              <a:lnSpc>
                <a:spcPct val="15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gency FB" panose="020B0503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rgbClr val="00B050"/>
                </a:solidFill>
                <a:effectLst/>
                <a:latin typeface="Agency FB" panose="020B0503020202020204" pitchFamily="34" charset="0"/>
              </a:rPr>
              <a:t>BACKEND</a:t>
            </a:r>
            <a:r>
              <a:rPr kumimoji="0" lang="en-US" altLang="en-US" sz="1800" b="0" i="0" u="none" strike="noStrike" cap="none" normalizeH="0" baseline="0" dirty="0">
                <a:ln>
                  <a:noFill/>
                </a:ln>
                <a:solidFill>
                  <a:schemeClr val="tx1"/>
                </a:solidFill>
                <a:effectLst/>
                <a:latin typeface="Agency FB" panose="020B0503020202020204" pitchFamily="34" charset="0"/>
              </a:rPr>
              <a:t>: Built using </a:t>
            </a:r>
            <a:r>
              <a:rPr kumimoji="0" lang="en-US" altLang="en-US" sz="1800" b="1" i="0" u="none" strike="noStrike" cap="none" normalizeH="0" baseline="0" dirty="0">
                <a:ln>
                  <a:noFill/>
                </a:ln>
                <a:solidFill>
                  <a:schemeClr val="tx1"/>
                </a:solidFill>
                <a:effectLst/>
                <a:latin typeface="Agency FB" panose="020B0503020202020204" pitchFamily="34" charset="0"/>
              </a:rPr>
              <a:t>Node.js</a:t>
            </a:r>
            <a:r>
              <a:rPr kumimoji="0" lang="en-US" altLang="en-US" sz="1800" b="0" i="0" u="none" strike="noStrike" cap="none" normalizeH="0" baseline="0" dirty="0">
                <a:ln>
                  <a:noFill/>
                </a:ln>
                <a:solidFill>
                  <a:schemeClr val="tx1"/>
                </a:solidFill>
                <a:effectLst/>
                <a:latin typeface="Agency FB" panose="020B0503020202020204" pitchFamily="34" charset="0"/>
              </a:rPr>
              <a:t> and </a:t>
            </a:r>
            <a:r>
              <a:rPr kumimoji="0" lang="en-US" altLang="en-US" sz="1800" b="1" i="0" u="none" strike="noStrike" cap="none" normalizeH="0" baseline="0" dirty="0">
                <a:ln>
                  <a:noFill/>
                </a:ln>
                <a:solidFill>
                  <a:schemeClr val="tx1"/>
                </a:solidFill>
                <a:effectLst/>
                <a:latin typeface="Agency FB" panose="020B0503020202020204" pitchFamily="34" charset="0"/>
              </a:rPr>
              <a:t>Express.js</a:t>
            </a:r>
            <a:r>
              <a:rPr kumimoji="0" lang="en-US" altLang="en-US" sz="1800" b="0" i="0" u="none" strike="noStrike" cap="none" normalizeH="0" baseline="0" dirty="0">
                <a:ln>
                  <a:noFill/>
                </a:ln>
                <a:solidFill>
                  <a:schemeClr val="tx1"/>
                </a:solidFill>
                <a:effectLst/>
                <a:latin typeface="Agency FB" panose="020B0503020202020204" pitchFamily="34" charset="0"/>
              </a:rPr>
              <a:t>, the backend is designed to handle user requests and manage data efficiently. </a:t>
            </a:r>
            <a:r>
              <a:rPr kumimoji="0" lang="en-US" altLang="en-US" sz="1800" b="1" i="0" u="none" strike="noStrike" cap="none" normalizeH="0" baseline="0" dirty="0">
                <a:ln>
                  <a:noFill/>
                </a:ln>
                <a:solidFill>
                  <a:schemeClr val="tx1"/>
                </a:solidFill>
                <a:effectLst/>
                <a:latin typeface="Agency FB" panose="020B0503020202020204" pitchFamily="34" charset="0"/>
              </a:rPr>
              <a:t>JWT (JSON Web Token)</a:t>
            </a:r>
            <a:r>
              <a:rPr kumimoji="0" lang="en-US" altLang="en-US" sz="1800" b="0" i="0" u="none" strike="noStrike" cap="none" normalizeH="0" baseline="0" dirty="0">
                <a:ln>
                  <a:noFill/>
                </a:ln>
                <a:solidFill>
                  <a:schemeClr val="tx1"/>
                </a:solidFill>
                <a:effectLst/>
                <a:latin typeface="Agency FB" panose="020B0503020202020204" pitchFamily="34" charset="0"/>
              </a:rPr>
              <a:t> is used for secure authentication, ensuring that only authorized users can access specific features based on their role (e.g., user, admin, agent). </a:t>
            </a:r>
          </a:p>
          <a:p>
            <a:pPr marL="0" marR="0" lvl="0" indent="0" algn="l" defTabSz="914400" rtl="0" eaLnBrk="0" fontAlgn="base" latinLnBrk="0" hangingPunct="0">
              <a:lnSpc>
                <a:spcPct val="150000"/>
              </a:lnSpc>
              <a:spcBef>
                <a:spcPct val="0"/>
              </a:spcBef>
              <a:spcAft>
                <a:spcPct val="0"/>
              </a:spcAft>
              <a:buClrTx/>
              <a:buSzTx/>
              <a:buFontTx/>
              <a:buChar char="•"/>
              <a:tabLst/>
            </a:pPr>
            <a:endParaRPr lang="en-US" altLang="en-US" dirty="0">
              <a:latin typeface="Agency FB" panose="020B0503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rgbClr val="00B050"/>
                </a:solidFill>
                <a:effectLst/>
                <a:latin typeface="Agency FB" panose="020B0503020202020204" pitchFamily="34" charset="0"/>
              </a:rPr>
              <a:t>DATABASE</a:t>
            </a:r>
            <a:r>
              <a:rPr kumimoji="0" lang="en-US" altLang="en-US" sz="1800" b="0" i="0" u="none" strike="noStrike" cap="none" normalizeH="0" baseline="0" dirty="0">
                <a:ln>
                  <a:noFill/>
                </a:ln>
                <a:solidFill>
                  <a:schemeClr val="tx1"/>
                </a:solidFill>
                <a:effectLst/>
                <a:latin typeface="Agency FB" panose="020B0503020202020204" pitchFamily="34" charset="0"/>
              </a:rPr>
              <a:t>: The system uses </a:t>
            </a:r>
            <a:r>
              <a:rPr kumimoji="0" lang="en-US" altLang="en-US" sz="1800" b="1" i="0" u="none" strike="noStrike" cap="none" normalizeH="0" baseline="0" dirty="0">
                <a:ln>
                  <a:noFill/>
                </a:ln>
                <a:solidFill>
                  <a:schemeClr val="tx1"/>
                </a:solidFill>
                <a:effectLst/>
                <a:latin typeface="Agency FB" panose="020B0503020202020204" pitchFamily="34" charset="0"/>
              </a:rPr>
              <a:t>MongoDB</a:t>
            </a:r>
            <a:r>
              <a:rPr kumimoji="0" lang="en-US" altLang="en-US" sz="1800" b="0" i="0" u="none" strike="noStrike" cap="none" normalizeH="0" baseline="0" dirty="0">
                <a:ln>
                  <a:noFill/>
                </a:ln>
                <a:solidFill>
                  <a:schemeClr val="tx1"/>
                </a:solidFill>
                <a:effectLst/>
                <a:latin typeface="Agency FB" panose="020B0503020202020204" pitchFamily="34" charset="0"/>
              </a:rPr>
              <a:t>, a NoSQL database that offers flexibility and scalability for managing large datasets. MongoDB’s </a:t>
            </a:r>
            <a:r>
              <a:rPr kumimoji="0" lang="en-US" altLang="en-US" sz="1800" b="1" i="0" u="none" strike="noStrike" cap="none" normalizeH="0" baseline="0" dirty="0">
                <a:ln>
                  <a:noFill/>
                </a:ln>
                <a:solidFill>
                  <a:schemeClr val="tx1"/>
                </a:solidFill>
                <a:effectLst/>
                <a:latin typeface="Agency FB" panose="020B0503020202020204" pitchFamily="34" charset="0"/>
              </a:rPr>
              <a:t>document-oriented structure</a:t>
            </a:r>
            <a:r>
              <a:rPr kumimoji="0" lang="en-US" altLang="en-US" sz="1800" b="0" i="0" u="none" strike="noStrike" cap="none" normalizeH="0" baseline="0" dirty="0">
                <a:ln>
                  <a:noFill/>
                </a:ln>
                <a:solidFill>
                  <a:schemeClr val="tx1"/>
                </a:solidFill>
                <a:effectLst/>
                <a:latin typeface="Agency FB" panose="020B0503020202020204" pitchFamily="34" charset="0"/>
              </a:rPr>
              <a:t> is well-suited for storing user and complaint information</a:t>
            </a:r>
          </a:p>
        </p:txBody>
      </p:sp>
    </p:spTree>
    <p:extLst>
      <p:ext uri="{BB962C8B-B14F-4D97-AF65-F5344CB8AC3E}">
        <p14:creationId xmlns:p14="http://schemas.microsoft.com/office/powerpoint/2010/main" val="4106979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4C049AF6-C675-1A33-B173-BDF76A40763D}"/>
              </a:ext>
            </a:extLst>
          </p:cNvPr>
          <p:cNvSpPr txBox="1">
            <a:spLocks/>
          </p:cNvSpPr>
          <p:nvPr/>
        </p:nvSpPr>
        <p:spPr>
          <a:xfrm>
            <a:off x="3097160" y="436044"/>
            <a:ext cx="6371303" cy="662852"/>
          </a:xfrm>
          <a:prstGeom prst="rect">
            <a:avLst/>
          </a:prstGeom>
        </p:spPr>
        <p:txBody>
          <a:bodyPr>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fr-FR" sz="3000" dirty="0">
                <a:solidFill>
                  <a:schemeClr val="tx1"/>
                </a:solidFill>
                <a:highlight>
                  <a:srgbClr val="FFFF00"/>
                </a:highlight>
                <a:latin typeface="Arial Black" panose="020B0A04020102020204" pitchFamily="34" charset="0"/>
              </a:rPr>
              <a:t>CLASS </a:t>
            </a:r>
            <a:r>
              <a:rPr lang="fr-FR" sz="2000" dirty="0">
                <a:solidFill>
                  <a:schemeClr val="tx1"/>
                </a:solidFill>
                <a:highlight>
                  <a:srgbClr val="FFFF00"/>
                </a:highlight>
                <a:latin typeface="Arial Black" panose="020B0A04020102020204" pitchFamily="34" charset="0"/>
              </a:rPr>
              <a:t>&amp; </a:t>
            </a:r>
            <a:r>
              <a:rPr lang="fr-FR" sz="3000" dirty="0">
                <a:solidFill>
                  <a:schemeClr val="tx1"/>
                </a:solidFill>
                <a:highlight>
                  <a:srgbClr val="FFFF00"/>
                </a:highlight>
                <a:latin typeface="Arial Black" panose="020B0A04020102020204" pitchFamily="34" charset="0"/>
              </a:rPr>
              <a:t>STATE DIAGRAM</a:t>
            </a:r>
            <a:endParaRPr lang="en-IN" sz="3000" dirty="0">
              <a:solidFill>
                <a:schemeClr val="tx1"/>
              </a:solidFill>
              <a:highlight>
                <a:srgbClr val="FFFF00"/>
              </a:highlight>
              <a:latin typeface="Arial Black" panose="020B0A04020102020204" pitchFamily="34" charset="0"/>
            </a:endParaRPr>
          </a:p>
        </p:txBody>
      </p:sp>
      <p:pic>
        <p:nvPicPr>
          <p:cNvPr id="3" name="Picture 2">
            <a:extLst>
              <a:ext uri="{FF2B5EF4-FFF2-40B4-BE49-F238E27FC236}">
                <a16:creationId xmlns:a16="http://schemas.microsoft.com/office/drawing/2014/main" id="{836A23B4-0CA5-AC95-D686-B242B65FA920}"/>
              </a:ext>
            </a:extLst>
          </p:cNvPr>
          <p:cNvPicPr>
            <a:picLocks noChangeAspect="1"/>
          </p:cNvPicPr>
          <p:nvPr/>
        </p:nvPicPr>
        <p:blipFill>
          <a:blip r:embed="rId2"/>
          <a:stretch>
            <a:fillRect/>
          </a:stretch>
        </p:blipFill>
        <p:spPr>
          <a:xfrm>
            <a:off x="5313715" y="1033766"/>
            <a:ext cx="5399148" cy="2705478"/>
          </a:xfrm>
          <a:prstGeom prst="rect">
            <a:avLst/>
          </a:prstGeom>
        </p:spPr>
      </p:pic>
      <p:pic>
        <p:nvPicPr>
          <p:cNvPr id="4" name="Picture 3">
            <a:extLst>
              <a:ext uri="{FF2B5EF4-FFF2-40B4-BE49-F238E27FC236}">
                <a16:creationId xmlns:a16="http://schemas.microsoft.com/office/drawing/2014/main" id="{B7E1974F-D88F-EA43-147E-E0668AE96316}"/>
              </a:ext>
            </a:extLst>
          </p:cNvPr>
          <p:cNvPicPr>
            <a:picLocks noChangeAspect="1"/>
          </p:cNvPicPr>
          <p:nvPr/>
        </p:nvPicPr>
        <p:blipFill>
          <a:blip r:embed="rId3"/>
          <a:srcRect t="1730"/>
          <a:stretch/>
        </p:blipFill>
        <p:spPr>
          <a:xfrm>
            <a:off x="6819434" y="3635989"/>
            <a:ext cx="2387709" cy="2587832"/>
          </a:xfrm>
          <a:prstGeom prst="rect">
            <a:avLst/>
          </a:prstGeom>
        </p:spPr>
      </p:pic>
      <p:pic>
        <p:nvPicPr>
          <p:cNvPr id="5" name="Picture 4">
            <a:extLst>
              <a:ext uri="{FF2B5EF4-FFF2-40B4-BE49-F238E27FC236}">
                <a16:creationId xmlns:a16="http://schemas.microsoft.com/office/drawing/2014/main" id="{B9EFFD0D-FAB3-E99C-FD65-25F323A7D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433" y="1165878"/>
            <a:ext cx="4526244" cy="4526244"/>
          </a:xfrm>
          <a:prstGeom prst="rect">
            <a:avLst/>
          </a:prstGeom>
        </p:spPr>
      </p:pic>
    </p:spTree>
    <p:extLst>
      <p:ext uri="{BB962C8B-B14F-4D97-AF65-F5344CB8AC3E}">
        <p14:creationId xmlns:p14="http://schemas.microsoft.com/office/powerpoint/2010/main" val="1214450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54FF49C-B9B9-68FC-EE12-B8E5D57EBE25}"/>
              </a:ext>
            </a:extLst>
          </p:cNvPr>
          <p:cNvSpPr txBox="1">
            <a:spLocks/>
          </p:cNvSpPr>
          <p:nvPr/>
        </p:nvSpPr>
        <p:spPr>
          <a:xfrm>
            <a:off x="5869085" y="1874683"/>
            <a:ext cx="5928344" cy="5294757"/>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sz="1800">
                <a:latin typeface="Agency FB" panose="020B0503020202020204" pitchFamily="34" charset="0"/>
              </a:rPr>
              <a:t>In many organizations, managing customer complaints is still largely a manual and fragmented process, leading to inefficiencies and delays. Traditional methods, such as email or phone-based reporting, lack the infrastructure for centralized tracking and real-time updates. This results in lost complaints, slow response times, and poor customer satisfaction. </a:t>
            </a:r>
          </a:p>
          <a:p>
            <a:pPr lvl="1">
              <a:lnSpc>
                <a:spcPct val="150000"/>
              </a:lnSpc>
            </a:pPr>
            <a:r>
              <a:rPr lang="en-US" sz="1600">
                <a:latin typeface="Agency FB" panose="020B0503020202020204" pitchFamily="34" charset="0"/>
              </a:rPr>
              <a:t>Furthermore, without a dedicated system, complaints often get overlooked or mishandled, leading to a lack of accountability among service agents and administrators. As a result, users are left without clear visibility on the status of their complaints, which erodes trust in the company's ability to resolve issues efficiently.</a:t>
            </a:r>
            <a:endParaRPr lang="en-IN" sz="1600" dirty="0">
              <a:latin typeface="Agency FB" panose="020B0503020202020204" pitchFamily="34" charset="0"/>
            </a:endParaRPr>
          </a:p>
        </p:txBody>
      </p:sp>
      <p:sp>
        <p:nvSpPr>
          <p:cNvPr id="3" name="Title 1">
            <a:extLst>
              <a:ext uri="{FF2B5EF4-FFF2-40B4-BE49-F238E27FC236}">
                <a16:creationId xmlns:a16="http://schemas.microsoft.com/office/drawing/2014/main" id="{769C8E72-3DF2-FEDD-6C59-DC4046863FD1}"/>
              </a:ext>
            </a:extLst>
          </p:cNvPr>
          <p:cNvSpPr txBox="1">
            <a:spLocks/>
          </p:cNvSpPr>
          <p:nvPr/>
        </p:nvSpPr>
        <p:spPr>
          <a:xfrm>
            <a:off x="6096000" y="1032388"/>
            <a:ext cx="4563742" cy="471947"/>
          </a:xfrm>
          <a:prstGeom prst="rect">
            <a:avLst/>
          </a:prstGeom>
          <a:solidFill>
            <a:srgbClr val="FFC000"/>
          </a:solidFill>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2800" b="1" dirty="0">
                <a:solidFill>
                  <a:schemeClr val="tx1"/>
                </a:solidFill>
              </a:rPr>
              <a:t>PROBLEM STATEMENT</a:t>
            </a:r>
            <a:endParaRPr lang="en-IN" sz="2800" b="1" dirty="0">
              <a:solidFill>
                <a:schemeClr val="tx1"/>
              </a:solidFill>
            </a:endParaRPr>
          </a:p>
        </p:txBody>
      </p:sp>
      <p:pic>
        <p:nvPicPr>
          <p:cNvPr id="4" name="Picture 2" descr="Remove Consumer Complaints from google - Eon8 Digital Agency">
            <a:extLst>
              <a:ext uri="{FF2B5EF4-FFF2-40B4-BE49-F238E27FC236}">
                <a16:creationId xmlns:a16="http://schemas.microsoft.com/office/drawing/2014/main" id="{873C86F1-780C-F9CA-00C5-74E0AF06BC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255"/>
          <a:stretch/>
        </p:blipFill>
        <p:spPr bwMode="auto">
          <a:xfrm>
            <a:off x="255639" y="580103"/>
            <a:ext cx="5142270" cy="548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241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58DD-E7A1-08A4-8C08-D470FD79F1E8}"/>
              </a:ext>
            </a:extLst>
          </p:cNvPr>
          <p:cNvSpPr>
            <a:spLocks noGrp="1"/>
          </p:cNvSpPr>
          <p:nvPr>
            <p:ph type="title"/>
          </p:nvPr>
        </p:nvSpPr>
        <p:spPr>
          <a:xfrm>
            <a:off x="2939846" y="934064"/>
            <a:ext cx="6168759" cy="755211"/>
          </a:xfrm>
          <a:solidFill>
            <a:srgbClr val="FFC000"/>
          </a:solidFill>
        </p:spPr>
        <p:txBody>
          <a:bodyPr>
            <a:normAutofit fontScale="90000"/>
          </a:bodyPr>
          <a:lstStyle/>
          <a:p>
            <a:r>
              <a:rPr lang="en-US" b="1" dirty="0">
                <a:solidFill>
                  <a:schemeClr val="tx1"/>
                </a:solidFill>
              </a:rPr>
              <a:t>PROBLEM OVERVIEW</a:t>
            </a:r>
            <a:endParaRPr lang="en-IN" b="1" dirty="0">
              <a:solidFill>
                <a:schemeClr val="tx1"/>
              </a:solidFill>
            </a:endParaRPr>
          </a:p>
        </p:txBody>
      </p:sp>
      <p:sp>
        <p:nvSpPr>
          <p:cNvPr id="6" name="TextBox 5">
            <a:extLst>
              <a:ext uri="{FF2B5EF4-FFF2-40B4-BE49-F238E27FC236}">
                <a16:creationId xmlns:a16="http://schemas.microsoft.com/office/drawing/2014/main" id="{E3D5F57A-DA86-9F74-82DF-AA33BFB024D8}"/>
              </a:ext>
            </a:extLst>
          </p:cNvPr>
          <p:cNvSpPr txBox="1"/>
          <p:nvPr/>
        </p:nvSpPr>
        <p:spPr>
          <a:xfrm>
            <a:off x="1030418" y="2075564"/>
            <a:ext cx="5437239" cy="1477328"/>
          </a:xfrm>
          <a:prstGeom prst="rect">
            <a:avLst/>
          </a:prstGeom>
          <a:noFill/>
        </p:spPr>
        <p:txBody>
          <a:bodyPr wrap="square">
            <a:spAutoFit/>
          </a:bodyPr>
          <a:lstStyle/>
          <a:p>
            <a:r>
              <a:rPr lang="en-US" dirty="0">
                <a:latin typeface="Agency FB" panose="020B0503020202020204" pitchFamily="34" charset="0"/>
              </a:rPr>
              <a:t>Traditional complaint handling methods often result in lost or unresolved issues, poor communication between users and administrators, and lack of real-time tracking. For administrators and agents, manually handling and prioritizing complaints can lead to errors and missed deadlines, affecting overall customer satisfaction and operational efficiency.</a:t>
            </a:r>
          </a:p>
        </p:txBody>
      </p:sp>
      <p:sp>
        <p:nvSpPr>
          <p:cNvPr id="8" name="TextBox 7">
            <a:extLst>
              <a:ext uri="{FF2B5EF4-FFF2-40B4-BE49-F238E27FC236}">
                <a16:creationId xmlns:a16="http://schemas.microsoft.com/office/drawing/2014/main" id="{212E0FBF-175F-CC48-7BB6-A1A09CEE3673}"/>
              </a:ext>
            </a:extLst>
          </p:cNvPr>
          <p:cNvSpPr txBox="1"/>
          <p:nvPr/>
        </p:nvSpPr>
        <p:spPr>
          <a:xfrm>
            <a:off x="1030418" y="4295199"/>
            <a:ext cx="5437238" cy="1200329"/>
          </a:xfrm>
          <a:prstGeom prst="rect">
            <a:avLst/>
          </a:prstGeom>
          <a:noFill/>
        </p:spPr>
        <p:txBody>
          <a:bodyPr wrap="square">
            <a:spAutoFit/>
          </a:bodyPr>
          <a:lstStyle/>
          <a:p>
            <a:r>
              <a:rPr lang="en-US" dirty="0">
                <a:latin typeface="Agency FB" panose="020B0503020202020204" pitchFamily="34" charset="0"/>
              </a:rPr>
              <a:t>An integrated </a:t>
            </a:r>
            <a:r>
              <a:rPr lang="en-US" b="1" dirty="0">
                <a:latin typeface="Agency FB" panose="020B0503020202020204" pitchFamily="34" charset="0"/>
              </a:rPr>
              <a:t>Online Complaint Registration and Management System</a:t>
            </a:r>
            <a:r>
              <a:rPr lang="en-US" dirty="0">
                <a:latin typeface="Agency FB" panose="020B0503020202020204" pitchFamily="34" charset="0"/>
              </a:rPr>
              <a:t> can centralize all complaints, enabling users to submit and track their complaints in real-time. For administrators, it offers an organized way to monitor, assign, and resolve complaints efficiently. </a:t>
            </a:r>
            <a:endParaRPr lang="en-IN" dirty="0">
              <a:latin typeface="Agency FB" panose="020B0503020202020204" pitchFamily="34" charset="0"/>
            </a:endParaRPr>
          </a:p>
        </p:txBody>
      </p:sp>
      <p:pic>
        <p:nvPicPr>
          <p:cNvPr id="3" name="Picture 2">
            <a:extLst>
              <a:ext uri="{FF2B5EF4-FFF2-40B4-BE49-F238E27FC236}">
                <a16:creationId xmlns:a16="http://schemas.microsoft.com/office/drawing/2014/main" id="{9B226504-4420-471C-FB50-30285510E34F}"/>
              </a:ext>
            </a:extLst>
          </p:cNvPr>
          <p:cNvPicPr>
            <a:picLocks noChangeAspect="1"/>
          </p:cNvPicPr>
          <p:nvPr/>
        </p:nvPicPr>
        <p:blipFill>
          <a:blip r:embed="rId2"/>
          <a:stretch>
            <a:fillRect/>
          </a:stretch>
        </p:blipFill>
        <p:spPr>
          <a:xfrm>
            <a:off x="6353635" y="2075564"/>
            <a:ext cx="5305425" cy="3533775"/>
          </a:xfrm>
          <a:prstGeom prst="rect">
            <a:avLst/>
          </a:prstGeom>
        </p:spPr>
      </p:pic>
    </p:spTree>
    <p:extLst>
      <p:ext uri="{BB962C8B-B14F-4D97-AF65-F5344CB8AC3E}">
        <p14:creationId xmlns:p14="http://schemas.microsoft.com/office/powerpoint/2010/main" val="108718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0766DC-311F-E7F3-BEF3-D4CEC84CDD2E}"/>
              </a:ext>
            </a:extLst>
          </p:cNvPr>
          <p:cNvSpPr txBox="1"/>
          <p:nvPr/>
        </p:nvSpPr>
        <p:spPr>
          <a:xfrm>
            <a:off x="796413" y="513424"/>
            <a:ext cx="6096000" cy="830997"/>
          </a:xfrm>
          <a:prstGeom prst="rect">
            <a:avLst/>
          </a:prstGeom>
          <a:noFill/>
        </p:spPr>
        <p:txBody>
          <a:bodyPr wrap="square">
            <a:spAutoFit/>
          </a:bodyPr>
          <a:lstStyle/>
          <a:p>
            <a:r>
              <a:rPr lang="en-IN" sz="4800" b="1" dirty="0">
                <a:latin typeface="+mj-lt"/>
              </a:rPr>
              <a:t>End Users</a:t>
            </a:r>
          </a:p>
        </p:txBody>
      </p:sp>
      <p:sp>
        <p:nvSpPr>
          <p:cNvPr id="3" name="Rectangle 2">
            <a:extLst>
              <a:ext uri="{FF2B5EF4-FFF2-40B4-BE49-F238E27FC236}">
                <a16:creationId xmlns:a16="http://schemas.microsoft.com/office/drawing/2014/main" id="{6B7E3BC5-FF87-0DFC-09FA-E011E90785A8}"/>
              </a:ext>
            </a:extLst>
          </p:cNvPr>
          <p:cNvSpPr>
            <a:spLocks noChangeArrowheads="1"/>
          </p:cNvSpPr>
          <p:nvPr/>
        </p:nvSpPr>
        <p:spPr bwMode="auto">
          <a:xfrm>
            <a:off x="712839" y="1344421"/>
            <a:ext cx="6179574" cy="5240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tx1"/>
                </a:solidFill>
                <a:effectLst/>
                <a:latin typeface="Agency FB" panose="020B0503020202020204" pitchFamily="34" charset="0"/>
              </a:rPr>
              <a:t>Customers/Consumers</a:t>
            </a:r>
            <a:r>
              <a:rPr kumimoji="0" lang="en-US" altLang="en-US" sz="1500" b="0" i="0" u="none" strike="noStrike" cap="none" normalizeH="0" baseline="0" dirty="0">
                <a:ln>
                  <a:noFill/>
                </a:ln>
                <a:solidFill>
                  <a:schemeClr val="tx1"/>
                </a:solidFill>
                <a:effectLst/>
                <a:latin typeface="Agency FB" panose="020B0503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sz="1500" b="0" i="0" u="none" strike="noStrike" cap="none" normalizeH="0" baseline="0" dirty="0">
                <a:ln>
                  <a:noFill/>
                </a:ln>
                <a:solidFill>
                  <a:schemeClr val="tx1"/>
                </a:solidFill>
                <a:effectLst/>
                <a:latin typeface="Agency FB" panose="020B0503020202020204" pitchFamily="34" charset="0"/>
              </a:rPr>
              <a:t>              Individuals who experience issues with products or services provided by a business or organization.</a:t>
            </a:r>
          </a:p>
          <a:p>
            <a:pPr marL="0" marR="0" lvl="0" indent="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tx1"/>
                </a:solidFill>
                <a:effectLst/>
                <a:latin typeface="Agency FB" panose="020B0503020202020204" pitchFamily="34" charset="0"/>
              </a:rPr>
              <a:t>Customer Support Teams</a:t>
            </a:r>
            <a:r>
              <a:rPr kumimoji="0" lang="en-US" altLang="en-US" sz="1500" b="0" i="0" u="none" strike="noStrike" cap="none" normalizeH="0" baseline="0" dirty="0">
                <a:ln>
                  <a:noFill/>
                </a:ln>
                <a:solidFill>
                  <a:schemeClr val="tx1"/>
                </a:solidFill>
                <a:effectLst/>
                <a:latin typeface="Agency FB" panose="020B0503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sz="1500" b="0" i="0" u="none" strike="noStrike" cap="none" normalizeH="0" baseline="0" dirty="0">
                <a:ln>
                  <a:noFill/>
                </a:ln>
                <a:solidFill>
                  <a:schemeClr val="tx1"/>
                </a:solidFill>
                <a:effectLst/>
                <a:latin typeface="Agency FB" panose="020B0503020202020204" pitchFamily="34" charset="0"/>
              </a:rPr>
              <a:t>             Customer service representatives who handle complaints from submission to resolution.</a:t>
            </a:r>
          </a:p>
          <a:p>
            <a:pPr marL="0" marR="0" lvl="0" indent="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tx1"/>
                </a:solidFill>
                <a:effectLst/>
                <a:latin typeface="Agency FB" panose="020B0503020202020204" pitchFamily="34" charset="0"/>
              </a:rPr>
              <a:t>Business Administrators/Managers</a:t>
            </a:r>
            <a:r>
              <a:rPr kumimoji="0" lang="en-US" altLang="en-US" sz="1500" b="0" i="0" u="none" strike="noStrike" cap="none" normalizeH="0" baseline="0" dirty="0">
                <a:ln>
                  <a:noFill/>
                </a:ln>
                <a:solidFill>
                  <a:schemeClr val="tx1"/>
                </a:solidFill>
                <a:effectLst/>
                <a:latin typeface="Agency FB" panose="020B0503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sz="1500" b="0" i="0" u="none" strike="noStrike" cap="none" normalizeH="0" baseline="0" dirty="0">
                <a:ln>
                  <a:noFill/>
                </a:ln>
                <a:solidFill>
                  <a:schemeClr val="tx1"/>
                </a:solidFill>
                <a:effectLst/>
                <a:latin typeface="Agency FB" panose="020B0503020202020204" pitchFamily="34" charset="0"/>
              </a:rPr>
              <a:t>             Internal stakeholders such as managers or supervisors who oversee the entire complaint management process. </a:t>
            </a:r>
          </a:p>
          <a:p>
            <a:pPr marL="0" marR="0" lvl="0" indent="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tx1"/>
                </a:solidFill>
                <a:effectLst/>
                <a:latin typeface="Agency FB" panose="020B0503020202020204" pitchFamily="34" charset="0"/>
              </a:rPr>
              <a:t>Customer Service Agents</a:t>
            </a:r>
            <a:r>
              <a:rPr kumimoji="0" lang="en-US" altLang="en-US" sz="1500" b="0" i="0" u="none" strike="noStrike" cap="none" normalizeH="0" baseline="0" dirty="0">
                <a:ln>
                  <a:noFill/>
                </a:ln>
                <a:solidFill>
                  <a:schemeClr val="tx1"/>
                </a:solidFill>
                <a:effectLst/>
                <a:latin typeface="Agency FB" panose="020B0503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sz="1500" b="0" i="0" u="none" strike="noStrike" cap="none" normalizeH="0" baseline="0" dirty="0">
                <a:ln>
                  <a:noFill/>
                </a:ln>
                <a:solidFill>
                  <a:schemeClr val="tx1"/>
                </a:solidFill>
                <a:effectLst/>
                <a:latin typeface="Agency FB" panose="020B0503020202020204" pitchFamily="34" charset="0"/>
              </a:rPr>
              <a:t>            They interact with customers to address issues, update complaint statuses, and close the complaints once resolved.</a:t>
            </a:r>
          </a:p>
          <a:p>
            <a:pPr marL="0" marR="0" lvl="0" indent="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tx1"/>
                </a:solidFill>
                <a:effectLst/>
                <a:latin typeface="Agency FB" panose="020B0503020202020204" pitchFamily="34" charset="0"/>
              </a:rPr>
              <a:t>IT or System Admins</a:t>
            </a:r>
            <a:r>
              <a:rPr kumimoji="0" lang="en-US" altLang="en-US" sz="1500" b="0" i="0" u="none" strike="noStrike" cap="none" normalizeH="0" baseline="0" dirty="0">
                <a:ln>
                  <a:noFill/>
                </a:ln>
                <a:solidFill>
                  <a:schemeClr val="tx1"/>
                </a:solidFill>
                <a:effectLst/>
                <a:latin typeface="Agency FB" panose="020B0503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sz="1500" b="0" i="0" u="none" strike="noStrike" cap="none" normalizeH="0" baseline="0" dirty="0">
                <a:ln>
                  <a:noFill/>
                </a:ln>
                <a:solidFill>
                  <a:schemeClr val="tx1"/>
                </a:solidFill>
                <a:effectLst/>
                <a:latin typeface="Agency FB" panose="020B0503020202020204" pitchFamily="34" charset="0"/>
              </a:rPr>
              <a:t>            Technical staff responsible for maintaining the system, ensuring its functionality, managing security, and performing updates.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Agency FB" panose="020B0503020202020204" pitchFamily="34" charset="0"/>
            </a:endParaRPr>
          </a:p>
        </p:txBody>
      </p:sp>
      <p:pic>
        <p:nvPicPr>
          <p:cNvPr id="2052" name="Picture 4" descr="Free Contact Us Animations | DocHipo">
            <a:extLst>
              <a:ext uri="{FF2B5EF4-FFF2-40B4-BE49-F238E27FC236}">
                <a16:creationId xmlns:a16="http://schemas.microsoft.com/office/drawing/2014/main" id="{EEC6F2DC-E07A-44AD-A33C-FD032BFDC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2413"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940672"/>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2.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{B3AFC0E4-3E2F-478F-8CFD-68101B9BFD6D}tf33845126_win32</Template>
  <TotalTime>501</TotalTime>
  <Words>1199</Words>
  <Application>Microsoft Office PowerPoint</Application>
  <PresentationFormat>Widescreen</PresentationFormat>
  <Paragraphs>69</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Agency FB</vt:lpstr>
      <vt:lpstr>Arial</vt:lpstr>
      <vt:lpstr>Arial Black</vt:lpstr>
      <vt:lpstr>Bauhaus 93</vt:lpstr>
      <vt:lpstr>Bookman Old Style</vt:lpstr>
      <vt:lpstr>Calibri</vt:lpstr>
      <vt:lpstr>Franklin Gothic Book</vt:lpstr>
      <vt:lpstr>1_RetrospectVTI</vt:lpstr>
      <vt:lpstr>ONLINE COMPLAINT REGISTRATION &amp; MANAGEMENT SYSTEM</vt:lpstr>
      <vt:lpstr>AGENDA</vt:lpstr>
      <vt:lpstr>INTRODUCTION</vt:lpstr>
      <vt:lpstr>BACKGROUND</vt:lpstr>
      <vt:lpstr>BACKGROUND</vt:lpstr>
      <vt:lpstr>PowerPoint Presentation</vt:lpstr>
      <vt:lpstr>PowerPoint Presentation</vt:lpstr>
      <vt:lpstr>PROBLEM OVERVIEW</vt:lpstr>
      <vt:lpstr>PowerPoint Presentation</vt:lpstr>
      <vt:lpstr>PowerPoint Presentation</vt:lpstr>
      <vt:lpstr>PowerPoint Presentation</vt:lpstr>
      <vt:lpstr>PowerPoint Presentation</vt:lpstr>
      <vt:lpstr>ADVANTAGES </vt:lpstr>
      <vt:lpstr>Challenges and Considerations </vt:lpstr>
      <vt:lpstr>PowerPoint Presentation</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QR-CODE GENERATION</dc:title>
  <dc:creator>Swetha P</dc:creator>
  <cp:lastModifiedBy>SELVAKUMAR P</cp:lastModifiedBy>
  <cp:revision>8</cp:revision>
  <dcterms:created xsi:type="dcterms:W3CDTF">2024-04-01T16:18:18Z</dcterms:created>
  <dcterms:modified xsi:type="dcterms:W3CDTF">2024-11-28T05:33:53Z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